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6" r:id="rId3"/>
    <p:sldId id="275" r:id="rId4"/>
    <p:sldId id="257" r:id="rId5"/>
    <p:sldId id="258" r:id="rId6"/>
    <p:sldId id="264" r:id="rId7"/>
    <p:sldId id="289" r:id="rId8"/>
    <p:sldId id="261" r:id="rId9"/>
    <p:sldId id="269" r:id="rId10"/>
    <p:sldId id="271" r:id="rId11"/>
    <p:sldId id="270" r:id="rId12"/>
    <p:sldId id="272" r:id="rId13"/>
    <p:sldId id="273" r:id="rId14"/>
    <p:sldId id="262" r:id="rId15"/>
    <p:sldId id="274" r:id="rId16"/>
    <p:sldId id="263" r:id="rId17"/>
    <p:sldId id="276" r:id="rId18"/>
    <p:sldId id="277" r:id="rId19"/>
    <p:sldId id="298" r:id="rId20"/>
    <p:sldId id="279" r:id="rId21"/>
    <p:sldId id="283" r:id="rId22"/>
    <p:sldId id="259" r:id="rId23"/>
    <p:sldId id="260" r:id="rId24"/>
    <p:sldId id="265" r:id="rId25"/>
    <p:sldId id="301" r:id="rId26"/>
    <p:sldId id="299" r:id="rId27"/>
    <p:sldId id="300" r:id="rId28"/>
    <p:sldId id="303" r:id="rId29"/>
    <p:sldId id="284" r:id="rId30"/>
    <p:sldId id="291" r:id="rId31"/>
    <p:sldId id="302" r:id="rId32"/>
    <p:sldId id="304" r:id="rId33"/>
    <p:sldId id="294" r:id="rId34"/>
    <p:sldId id="296" r:id="rId35"/>
    <p:sldId id="285" r:id="rId36"/>
    <p:sldId id="281" r:id="rId37"/>
    <p:sldId id="28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48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DF80F-B66F-4907-BAAA-4EF6A9D31B5F}" type="datetimeFigureOut">
              <a:rPr lang="en-US" smtClean="0"/>
              <a:t>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E13779-E9F9-432B-AC94-6C24ACCDCC96}" type="slidenum">
              <a:rPr lang="en-US" smtClean="0"/>
              <a:t>‹#›</a:t>
            </a:fld>
            <a:endParaRPr lang="en-US"/>
          </a:p>
        </p:txBody>
      </p:sp>
    </p:spTree>
    <p:extLst>
      <p:ext uri="{BB962C8B-B14F-4D97-AF65-F5344CB8AC3E}">
        <p14:creationId xmlns:p14="http://schemas.microsoft.com/office/powerpoint/2010/main" val="21240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why the US government no longer recommends routine mammogram for </a:t>
            </a:r>
            <a:r>
              <a:rPr lang="en-US" baseline="0" dirty="0" err="1" smtClean="0"/>
              <a:t>womens</a:t>
            </a:r>
            <a:r>
              <a:rPr lang="en-US" baseline="0" dirty="0" smtClean="0"/>
              <a:t> in their 40s because the prior probability of 40 year old woman having breast cancer is so low, and current mammograms are not sufficiently sensitive and the false positive rate is too high.</a:t>
            </a:r>
          </a:p>
          <a:p>
            <a:endParaRPr lang="en-US" baseline="0" dirty="0" smtClean="0"/>
          </a:p>
          <a:p>
            <a:r>
              <a:rPr lang="en-US" baseline="0" dirty="0" smtClean="0"/>
              <a:t>So even if the test comes back positive, there is still very low probability that the woman has breast cancer.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C60E219-B6FC-754C-92EE-CBB76981DCE4}" type="slidenum">
              <a:rPr lang="en-US" smtClean="0"/>
              <a:t>7</a:t>
            </a:fld>
            <a:endParaRPr lang="en-US"/>
          </a:p>
        </p:txBody>
      </p:sp>
    </p:spTree>
    <p:extLst>
      <p:ext uri="{BB962C8B-B14F-4D97-AF65-F5344CB8AC3E}">
        <p14:creationId xmlns:p14="http://schemas.microsoft.com/office/powerpoint/2010/main" val="239169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we know theta, we can generate a data pair x and y, by first sampling y from the class distribution p of y given theta. </a:t>
            </a:r>
          </a:p>
          <a:p>
            <a:endParaRPr lang="en-US" baseline="0" dirty="0" smtClean="0"/>
          </a:p>
          <a:p>
            <a:r>
              <a:rPr lang="en-US" baseline="0" dirty="0" smtClean="0"/>
              <a:t>And then given y and theta, we can sample x from the likelihood p of x given y and theta.</a:t>
            </a:r>
            <a:endParaRPr lang="en-US" dirty="0"/>
          </a:p>
        </p:txBody>
      </p:sp>
      <p:sp>
        <p:nvSpPr>
          <p:cNvPr id="4" name="Slide Number Placeholder 3"/>
          <p:cNvSpPr>
            <a:spLocks noGrp="1"/>
          </p:cNvSpPr>
          <p:nvPr>
            <p:ph type="sldNum" sz="quarter" idx="10"/>
          </p:nvPr>
        </p:nvSpPr>
        <p:spPr/>
        <p:txBody>
          <a:bodyPr/>
          <a:lstStyle/>
          <a:p>
            <a:fld id="{6C60E219-B6FC-754C-92EE-CBB76981DCE4}" type="slidenum">
              <a:rPr lang="en-US" smtClean="0"/>
              <a:t>33</a:t>
            </a:fld>
            <a:endParaRPr lang="en-US"/>
          </a:p>
        </p:txBody>
      </p:sp>
    </p:spTree>
    <p:extLst>
      <p:ext uri="{BB962C8B-B14F-4D97-AF65-F5344CB8AC3E}">
        <p14:creationId xmlns:p14="http://schemas.microsoft.com/office/powerpoint/2010/main" val="2505646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 the other hand, if we have a generative model, we can try to sample data from the model. And if the simulated data looks like real data, this would suggest the model is good.</a:t>
            </a:r>
          </a:p>
          <a:p>
            <a:endParaRPr lang="en-US" baseline="0" dirty="0" smtClean="0"/>
          </a:p>
          <a:p>
            <a:r>
              <a:rPr lang="en-US" baseline="0" dirty="0" smtClean="0"/>
              <a:t>If the simulated data does not look like real data, we might be able to visually tell how to improve the model so the simulated data looks like real data. </a:t>
            </a:r>
          </a:p>
          <a:p>
            <a:endParaRPr lang="en-US" baseline="0" dirty="0" smtClean="0"/>
          </a:p>
          <a:p>
            <a:r>
              <a:rPr lang="en-US" baseline="0" dirty="0" smtClean="0"/>
              <a:t>And if the simulated data looks like real data, then generative classifier can perform very well.</a:t>
            </a:r>
          </a:p>
        </p:txBody>
      </p:sp>
      <p:sp>
        <p:nvSpPr>
          <p:cNvPr id="4" name="Slide Number Placeholder 3"/>
          <p:cNvSpPr>
            <a:spLocks noGrp="1"/>
          </p:cNvSpPr>
          <p:nvPr>
            <p:ph type="sldNum" sz="quarter" idx="10"/>
          </p:nvPr>
        </p:nvSpPr>
        <p:spPr/>
        <p:txBody>
          <a:bodyPr/>
          <a:lstStyle/>
          <a:p>
            <a:fld id="{6C60E219-B6FC-754C-92EE-CBB76981DCE4}" type="slidenum">
              <a:rPr lang="en-US" smtClean="0"/>
              <a:t>34</a:t>
            </a:fld>
            <a:endParaRPr lang="en-US"/>
          </a:p>
        </p:txBody>
      </p:sp>
    </p:spTree>
    <p:extLst>
      <p:ext uri="{BB962C8B-B14F-4D97-AF65-F5344CB8AC3E}">
        <p14:creationId xmlns:p14="http://schemas.microsoft.com/office/powerpoint/2010/main" val="13998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final equality is obtained by keeping the numerator the same, and using the fact that p(x, y) is equal to p(y) TIMES p(</a:t>
            </a:r>
            <a:r>
              <a:rPr lang="en-US" baseline="0" dirty="0" err="1" smtClean="0"/>
              <a:t>x|y</a:t>
            </a:r>
            <a:r>
              <a:rPr lang="en-US" baseline="0" dirty="0" smtClean="0"/>
              <a:t>). </a:t>
            </a:r>
          </a:p>
          <a:p>
            <a:endParaRPr lang="en-US" baseline="0" dirty="0" smtClean="0"/>
          </a:p>
          <a:p>
            <a:r>
              <a:rPr lang="en-US" baseline="0" dirty="0" smtClean="0"/>
              <a:t>These three equations are known as Bayes rule. &lt;PAUSE&gt;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derivation, y is a continuous random variable. That’s why we use the integral sign.</a:t>
            </a:r>
          </a:p>
          <a:p>
            <a:endParaRPr lang="en-US" baseline="0" dirty="0" smtClean="0"/>
          </a:p>
        </p:txBody>
      </p:sp>
      <p:sp>
        <p:nvSpPr>
          <p:cNvPr id="4" name="Slide Number Placeholder 3"/>
          <p:cNvSpPr>
            <a:spLocks noGrp="1"/>
          </p:cNvSpPr>
          <p:nvPr>
            <p:ph type="sldNum" sz="quarter" idx="10"/>
          </p:nvPr>
        </p:nvSpPr>
        <p:spPr/>
        <p:txBody>
          <a:bodyPr/>
          <a:lstStyle/>
          <a:p>
            <a:fld id="{EDA91989-084D-354B-9C9F-7206CFD54E5D}" type="slidenum">
              <a:rPr lang="en-US" smtClean="0"/>
              <a:t>35</a:t>
            </a:fld>
            <a:endParaRPr lang="en-US"/>
          </a:p>
        </p:txBody>
      </p:sp>
    </p:spTree>
    <p:extLst>
      <p:ext uri="{BB962C8B-B14F-4D97-AF65-F5344CB8AC3E}">
        <p14:creationId xmlns:p14="http://schemas.microsoft.com/office/powerpoint/2010/main" val="908661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A09718-079E-429F-8B60-1A5AF7945290}"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30EE9-14A1-4160-A73A-E997DB31E60A}" type="slidenum">
              <a:rPr lang="en-US" smtClean="0"/>
              <a:t>‹#›</a:t>
            </a:fld>
            <a:endParaRPr lang="en-US"/>
          </a:p>
        </p:txBody>
      </p:sp>
    </p:spTree>
    <p:extLst>
      <p:ext uri="{BB962C8B-B14F-4D97-AF65-F5344CB8AC3E}">
        <p14:creationId xmlns:p14="http://schemas.microsoft.com/office/powerpoint/2010/main" val="2642149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A09718-079E-429F-8B60-1A5AF7945290}"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30EE9-14A1-4160-A73A-E997DB31E60A}" type="slidenum">
              <a:rPr lang="en-US" smtClean="0"/>
              <a:t>‹#›</a:t>
            </a:fld>
            <a:endParaRPr lang="en-US"/>
          </a:p>
        </p:txBody>
      </p:sp>
    </p:spTree>
    <p:extLst>
      <p:ext uri="{BB962C8B-B14F-4D97-AF65-F5344CB8AC3E}">
        <p14:creationId xmlns:p14="http://schemas.microsoft.com/office/powerpoint/2010/main" val="795807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A09718-079E-429F-8B60-1A5AF7945290}"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30EE9-14A1-4160-A73A-E997DB31E60A}" type="slidenum">
              <a:rPr lang="en-US" smtClean="0"/>
              <a:t>‹#›</a:t>
            </a:fld>
            <a:endParaRPr lang="en-US"/>
          </a:p>
        </p:txBody>
      </p:sp>
    </p:spTree>
    <p:extLst>
      <p:ext uri="{BB962C8B-B14F-4D97-AF65-F5344CB8AC3E}">
        <p14:creationId xmlns:p14="http://schemas.microsoft.com/office/powerpoint/2010/main" val="427344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7405"/>
          </a:xfrm>
        </p:spPr>
        <p:txBody>
          <a:bodyPr/>
          <a:lstStyle/>
          <a:p>
            <a:r>
              <a:rPr lang="en-US" smtClean="0"/>
              <a:t>Click to edit Master title style</a:t>
            </a:r>
            <a:endParaRPr lang="en-US"/>
          </a:p>
        </p:txBody>
      </p:sp>
      <p:sp>
        <p:nvSpPr>
          <p:cNvPr id="3" name="Content Placeholder 2"/>
          <p:cNvSpPr>
            <a:spLocks noGrp="1"/>
          </p:cNvSpPr>
          <p:nvPr>
            <p:ph idx="1"/>
          </p:nvPr>
        </p:nvSpPr>
        <p:spPr>
          <a:xfrm>
            <a:off x="838200" y="1371600"/>
            <a:ext cx="10515600" cy="4805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A09718-079E-429F-8B60-1A5AF7945290}"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30EE9-14A1-4160-A73A-E997DB31E60A}" type="slidenum">
              <a:rPr lang="en-US" smtClean="0"/>
              <a:t>‹#›</a:t>
            </a:fld>
            <a:endParaRPr lang="en-US"/>
          </a:p>
        </p:txBody>
      </p:sp>
    </p:spTree>
    <p:extLst>
      <p:ext uri="{BB962C8B-B14F-4D97-AF65-F5344CB8AC3E}">
        <p14:creationId xmlns:p14="http://schemas.microsoft.com/office/powerpoint/2010/main" val="1691848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A09718-079E-429F-8B60-1A5AF7945290}"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030EE9-14A1-4160-A73A-E997DB31E60A}" type="slidenum">
              <a:rPr lang="en-US" smtClean="0"/>
              <a:t>‹#›</a:t>
            </a:fld>
            <a:endParaRPr lang="en-US"/>
          </a:p>
        </p:txBody>
      </p:sp>
    </p:spTree>
    <p:extLst>
      <p:ext uri="{BB962C8B-B14F-4D97-AF65-F5344CB8AC3E}">
        <p14:creationId xmlns:p14="http://schemas.microsoft.com/office/powerpoint/2010/main" val="2058670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0A09718-079E-429F-8B60-1A5AF7945290}"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030EE9-14A1-4160-A73A-E997DB31E60A}" type="slidenum">
              <a:rPr lang="en-US" smtClean="0"/>
              <a:t>‹#›</a:t>
            </a:fld>
            <a:endParaRPr lang="en-US"/>
          </a:p>
        </p:txBody>
      </p:sp>
    </p:spTree>
    <p:extLst>
      <p:ext uri="{BB962C8B-B14F-4D97-AF65-F5344CB8AC3E}">
        <p14:creationId xmlns:p14="http://schemas.microsoft.com/office/powerpoint/2010/main" val="317546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A09718-079E-429F-8B60-1A5AF7945290}" type="datetimeFigureOut">
              <a:rPr lang="en-US" smtClean="0"/>
              <a:t>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030EE9-14A1-4160-A73A-E997DB31E60A}" type="slidenum">
              <a:rPr lang="en-US" smtClean="0"/>
              <a:t>‹#›</a:t>
            </a:fld>
            <a:endParaRPr lang="en-US"/>
          </a:p>
        </p:txBody>
      </p:sp>
    </p:spTree>
    <p:extLst>
      <p:ext uri="{BB962C8B-B14F-4D97-AF65-F5344CB8AC3E}">
        <p14:creationId xmlns:p14="http://schemas.microsoft.com/office/powerpoint/2010/main" val="807776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A09718-079E-429F-8B60-1A5AF7945290}" type="datetimeFigureOut">
              <a:rPr lang="en-US" smtClean="0"/>
              <a:t>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030EE9-14A1-4160-A73A-E997DB31E60A}" type="slidenum">
              <a:rPr lang="en-US" smtClean="0"/>
              <a:t>‹#›</a:t>
            </a:fld>
            <a:endParaRPr lang="en-US"/>
          </a:p>
        </p:txBody>
      </p:sp>
    </p:spTree>
    <p:extLst>
      <p:ext uri="{BB962C8B-B14F-4D97-AF65-F5344CB8AC3E}">
        <p14:creationId xmlns:p14="http://schemas.microsoft.com/office/powerpoint/2010/main" val="1082584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09718-079E-429F-8B60-1A5AF7945290}" type="datetimeFigureOut">
              <a:rPr lang="en-US" smtClean="0"/>
              <a:t>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030EE9-14A1-4160-A73A-E997DB31E60A}" type="slidenum">
              <a:rPr lang="en-US" smtClean="0"/>
              <a:t>‹#›</a:t>
            </a:fld>
            <a:endParaRPr lang="en-US"/>
          </a:p>
        </p:txBody>
      </p:sp>
    </p:spTree>
    <p:extLst>
      <p:ext uri="{BB962C8B-B14F-4D97-AF65-F5344CB8AC3E}">
        <p14:creationId xmlns:p14="http://schemas.microsoft.com/office/powerpoint/2010/main" val="155990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A09718-079E-429F-8B60-1A5AF7945290}"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030EE9-14A1-4160-A73A-E997DB31E60A}" type="slidenum">
              <a:rPr lang="en-US" smtClean="0"/>
              <a:t>‹#›</a:t>
            </a:fld>
            <a:endParaRPr lang="en-US"/>
          </a:p>
        </p:txBody>
      </p:sp>
    </p:spTree>
    <p:extLst>
      <p:ext uri="{BB962C8B-B14F-4D97-AF65-F5344CB8AC3E}">
        <p14:creationId xmlns:p14="http://schemas.microsoft.com/office/powerpoint/2010/main" val="374931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A09718-079E-429F-8B60-1A5AF7945290}"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030EE9-14A1-4160-A73A-E997DB31E60A}" type="slidenum">
              <a:rPr lang="en-US" smtClean="0"/>
              <a:t>‹#›</a:t>
            </a:fld>
            <a:endParaRPr lang="en-US"/>
          </a:p>
        </p:txBody>
      </p:sp>
    </p:spTree>
    <p:extLst>
      <p:ext uri="{BB962C8B-B14F-4D97-AF65-F5344CB8AC3E}">
        <p14:creationId xmlns:p14="http://schemas.microsoft.com/office/powerpoint/2010/main" val="2865485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09718-079E-429F-8B60-1A5AF7945290}" type="datetimeFigureOut">
              <a:rPr lang="en-US" smtClean="0"/>
              <a:t>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30EE9-14A1-4160-A73A-E997DB31E60A}" type="slidenum">
              <a:rPr lang="en-US" smtClean="0"/>
              <a:t>‹#›</a:t>
            </a:fld>
            <a:endParaRPr lang="en-US"/>
          </a:p>
        </p:txBody>
      </p:sp>
    </p:spTree>
    <p:extLst>
      <p:ext uri="{BB962C8B-B14F-4D97-AF65-F5344CB8AC3E}">
        <p14:creationId xmlns:p14="http://schemas.microsoft.com/office/powerpoint/2010/main" val="3891481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Machine learning workshop</a:t>
            </a:r>
            <a:endParaRPr lang="en-US" dirty="0"/>
          </a:p>
        </p:txBody>
      </p:sp>
      <p:sp>
        <p:nvSpPr>
          <p:cNvPr id="3" name="Subtitle 2"/>
          <p:cNvSpPr>
            <a:spLocks noGrp="1"/>
          </p:cNvSpPr>
          <p:nvPr>
            <p:ph type="subTitle" idx="1"/>
          </p:nvPr>
        </p:nvSpPr>
        <p:spPr/>
        <p:txBody>
          <a:bodyPr/>
          <a:lstStyle/>
          <a:p>
            <a:endParaRPr lang="en-US" dirty="0"/>
          </a:p>
        </p:txBody>
      </p:sp>
      <p:sp>
        <p:nvSpPr>
          <p:cNvPr id="4" name="TextBox 3"/>
          <p:cNvSpPr txBox="1"/>
          <p:nvPr/>
        </p:nvSpPr>
        <p:spPr>
          <a:xfrm>
            <a:off x="1524000" y="5884357"/>
            <a:ext cx="10771001" cy="369332"/>
          </a:xfrm>
          <a:prstGeom prst="rect">
            <a:avLst/>
          </a:prstGeom>
          <a:noFill/>
        </p:spPr>
        <p:txBody>
          <a:bodyPr wrap="square" rtlCol="0">
            <a:spAutoFit/>
          </a:bodyPr>
          <a:lstStyle/>
          <a:p>
            <a:r>
              <a:rPr lang="en-US" dirty="0" smtClean="0"/>
              <a:t>Some slides are from EE5907,EE5730 NUS, Wikipedia, Kevin Murphy’s textbook and </a:t>
            </a:r>
            <a:r>
              <a:rPr lang="en-US" dirty="0" err="1" smtClean="0"/>
              <a:t>Matlab</a:t>
            </a:r>
            <a:r>
              <a:rPr lang="en-US" dirty="0" smtClean="0"/>
              <a:t> toolbox</a:t>
            </a:r>
            <a:endParaRPr lang="en-US" dirty="0"/>
          </a:p>
        </p:txBody>
      </p:sp>
    </p:spTree>
    <p:extLst>
      <p:ext uri="{BB962C8B-B14F-4D97-AF65-F5344CB8AC3E}">
        <p14:creationId xmlns:p14="http://schemas.microsoft.com/office/powerpoint/2010/main" val="881328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boosting</a:t>
            </a:r>
          </a:p>
        </p:txBody>
      </p:sp>
      <p:pic>
        <p:nvPicPr>
          <p:cNvPr id="4" name="Content Placeholder 3"/>
          <p:cNvPicPr>
            <a:picLocks noGrp="1" noChangeAspect="1"/>
          </p:cNvPicPr>
          <p:nvPr>
            <p:ph idx="1"/>
          </p:nvPr>
        </p:nvPicPr>
        <p:blipFill>
          <a:blip r:embed="rId2"/>
          <a:stretch>
            <a:fillRect/>
          </a:stretch>
        </p:blipFill>
        <p:spPr>
          <a:xfrm>
            <a:off x="2890160" y="1371600"/>
            <a:ext cx="6411679" cy="4805363"/>
          </a:xfrm>
          <a:prstGeom prst="rect">
            <a:avLst/>
          </a:prstGeom>
        </p:spPr>
      </p:pic>
    </p:spTree>
    <p:extLst>
      <p:ext uri="{BB962C8B-B14F-4D97-AF65-F5344CB8AC3E}">
        <p14:creationId xmlns:p14="http://schemas.microsoft.com/office/powerpoint/2010/main" val="35782556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boosting</a:t>
            </a:r>
          </a:p>
        </p:txBody>
      </p:sp>
      <p:pic>
        <p:nvPicPr>
          <p:cNvPr id="6" name="Content Placeholder 5"/>
          <p:cNvPicPr>
            <a:picLocks noGrp="1" noChangeAspect="1"/>
          </p:cNvPicPr>
          <p:nvPr>
            <p:ph idx="1"/>
          </p:nvPr>
        </p:nvPicPr>
        <p:blipFill>
          <a:blip r:embed="rId2"/>
          <a:stretch>
            <a:fillRect/>
          </a:stretch>
        </p:blipFill>
        <p:spPr>
          <a:xfrm>
            <a:off x="2987367" y="1371600"/>
            <a:ext cx="6217266" cy="4805363"/>
          </a:xfrm>
          <a:prstGeom prst="rect">
            <a:avLst/>
          </a:prstGeom>
        </p:spPr>
      </p:pic>
    </p:spTree>
    <p:extLst>
      <p:ext uri="{BB962C8B-B14F-4D97-AF65-F5344CB8AC3E}">
        <p14:creationId xmlns:p14="http://schemas.microsoft.com/office/powerpoint/2010/main" val="2424291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boosting</a:t>
            </a:r>
          </a:p>
        </p:txBody>
      </p:sp>
      <p:pic>
        <p:nvPicPr>
          <p:cNvPr id="4" name="Content Placeholder 3"/>
          <p:cNvPicPr>
            <a:picLocks noGrp="1" noChangeAspect="1"/>
          </p:cNvPicPr>
          <p:nvPr>
            <p:ph idx="1"/>
          </p:nvPr>
        </p:nvPicPr>
        <p:blipFill>
          <a:blip r:embed="rId2"/>
          <a:stretch>
            <a:fillRect/>
          </a:stretch>
        </p:blipFill>
        <p:spPr>
          <a:xfrm>
            <a:off x="2958293" y="1371600"/>
            <a:ext cx="6275413" cy="4805363"/>
          </a:xfrm>
          <a:prstGeom prst="rect">
            <a:avLst/>
          </a:prstGeom>
        </p:spPr>
      </p:pic>
    </p:spTree>
    <p:extLst>
      <p:ext uri="{BB962C8B-B14F-4D97-AF65-F5344CB8AC3E}">
        <p14:creationId xmlns:p14="http://schemas.microsoft.com/office/powerpoint/2010/main" val="1127258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boosting</a:t>
            </a:r>
          </a:p>
        </p:txBody>
      </p:sp>
      <p:pic>
        <p:nvPicPr>
          <p:cNvPr id="4" name="Content Placeholder 3"/>
          <p:cNvPicPr>
            <a:picLocks noGrp="1" noChangeAspect="1"/>
          </p:cNvPicPr>
          <p:nvPr>
            <p:ph idx="1"/>
          </p:nvPr>
        </p:nvPicPr>
        <p:blipFill>
          <a:blip r:embed="rId2"/>
          <a:stretch>
            <a:fillRect/>
          </a:stretch>
        </p:blipFill>
        <p:spPr>
          <a:xfrm>
            <a:off x="2975472" y="1371600"/>
            <a:ext cx="6241056" cy="4805363"/>
          </a:xfrm>
          <a:prstGeom prst="rect">
            <a:avLst/>
          </a:prstGeom>
        </p:spPr>
      </p:pic>
    </p:spTree>
    <p:extLst>
      <p:ext uri="{BB962C8B-B14F-4D97-AF65-F5344CB8AC3E}">
        <p14:creationId xmlns:p14="http://schemas.microsoft.com/office/powerpoint/2010/main" val="14809729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Support vector machine</a:t>
            </a:r>
            <a:endParaRPr lang="en-US" dirty="0"/>
          </a:p>
        </p:txBody>
      </p:sp>
      <p:pic>
        <p:nvPicPr>
          <p:cNvPr id="5" name="Picture 4"/>
          <p:cNvPicPr>
            <a:picLocks noChangeAspect="1"/>
          </p:cNvPicPr>
          <p:nvPr/>
        </p:nvPicPr>
        <p:blipFill>
          <a:blip r:embed="rId2"/>
          <a:stretch>
            <a:fillRect/>
          </a:stretch>
        </p:blipFill>
        <p:spPr>
          <a:xfrm>
            <a:off x="1548806" y="1763928"/>
            <a:ext cx="3750034" cy="3017520"/>
          </a:xfrm>
          <a:prstGeom prst="rect">
            <a:avLst/>
          </a:prstGeom>
        </p:spPr>
      </p:pic>
      <p:pic>
        <p:nvPicPr>
          <p:cNvPr id="1026" name="Picture 2" descr="https://upload.wikimedia.org/wikipedia/commons/1/1b/Kernel_Mach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562" y="1906620"/>
            <a:ext cx="5703009" cy="25778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09345" y="5097294"/>
            <a:ext cx="2937753" cy="369332"/>
          </a:xfrm>
          <a:prstGeom prst="rect">
            <a:avLst/>
          </a:prstGeom>
          <a:noFill/>
        </p:spPr>
        <p:txBody>
          <a:bodyPr wrap="square" rtlCol="0">
            <a:spAutoFit/>
          </a:bodyPr>
          <a:lstStyle/>
          <a:p>
            <a:r>
              <a:rPr lang="en-US" dirty="0" smtClean="0"/>
              <a:t>Linear support vectors</a:t>
            </a:r>
            <a:endParaRPr lang="en-US" dirty="0"/>
          </a:p>
        </p:txBody>
      </p:sp>
      <p:sp>
        <p:nvSpPr>
          <p:cNvPr id="8" name="TextBox 7"/>
          <p:cNvSpPr txBox="1"/>
          <p:nvPr/>
        </p:nvSpPr>
        <p:spPr>
          <a:xfrm>
            <a:off x="7302230" y="5097294"/>
            <a:ext cx="2937753" cy="369332"/>
          </a:xfrm>
          <a:prstGeom prst="rect">
            <a:avLst/>
          </a:prstGeom>
          <a:noFill/>
        </p:spPr>
        <p:txBody>
          <a:bodyPr wrap="square" rtlCol="0">
            <a:spAutoFit/>
          </a:bodyPr>
          <a:lstStyle/>
          <a:p>
            <a:r>
              <a:rPr lang="en-US" dirty="0" smtClean="0"/>
              <a:t>Polynomial support vectors</a:t>
            </a:r>
            <a:endParaRPr lang="en-US" dirty="0"/>
          </a:p>
        </p:txBody>
      </p:sp>
    </p:spTree>
    <p:extLst>
      <p:ext uri="{BB962C8B-B14F-4D97-AF65-F5344CB8AC3E}">
        <p14:creationId xmlns:p14="http://schemas.microsoft.com/office/powerpoint/2010/main" val="56101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Support vector machine</a:t>
            </a:r>
          </a:p>
        </p:txBody>
      </p:sp>
      <p:pic>
        <p:nvPicPr>
          <p:cNvPr id="6" name="Content Placeholder 5"/>
          <p:cNvPicPr>
            <a:picLocks noGrp="1" noChangeAspect="1"/>
          </p:cNvPicPr>
          <p:nvPr>
            <p:ph idx="1"/>
          </p:nvPr>
        </p:nvPicPr>
        <p:blipFill>
          <a:blip r:embed="rId2"/>
          <a:stretch>
            <a:fillRect/>
          </a:stretch>
        </p:blipFill>
        <p:spPr>
          <a:xfrm>
            <a:off x="1446402" y="1371600"/>
            <a:ext cx="9299195" cy="4805363"/>
          </a:xfrm>
          <a:prstGeom prst="rect">
            <a:avLst/>
          </a:prstGeom>
        </p:spPr>
      </p:pic>
    </p:spTree>
    <p:extLst>
      <p:ext uri="{BB962C8B-B14F-4D97-AF65-F5344CB8AC3E}">
        <p14:creationId xmlns:p14="http://schemas.microsoft.com/office/powerpoint/2010/main" val="120612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Supervised learning: </a:t>
            </a:r>
            <a:r>
              <a:rPr lang="en-US" altLang="zh-CN" dirty="0" smtClean="0"/>
              <a:t>neural network(Deep learning)</a:t>
            </a:r>
            <a:endParaRPr lang="en-US" dirty="0"/>
          </a:p>
        </p:txBody>
      </p:sp>
      <p:pic>
        <p:nvPicPr>
          <p:cNvPr id="4" name="Content Placeholder 3"/>
          <p:cNvPicPr>
            <a:picLocks noGrp="1" noChangeAspect="1"/>
          </p:cNvPicPr>
          <p:nvPr>
            <p:ph idx="1"/>
          </p:nvPr>
        </p:nvPicPr>
        <p:blipFill>
          <a:blip r:embed="rId2"/>
          <a:stretch>
            <a:fillRect/>
          </a:stretch>
        </p:blipFill>
        <p:spPr>
          <a:xfrm>
            <a:off x="1530905" y="1371600"/>
            <a:ext cx="9130189" cy="4805363"/>
          </a:xfrm>
          <a:prstGeom prst="rect">
            <a:avLst/>
          </a:prstGeom>
        </p:spPr>
      </p:pic>
    </p:spTree>
    <p:extLst>
      <p:ext uri="{BB962C8B-B14F-4D97-AF65-F5344CB8AC3E}">
        <p14:creationId xmlns:p14="http://schemas.microsoft.com/office/powerpoint/2010/main" val="3122308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2"/>
          <a:stretch>
            <a:fillRect/>
          </a:stretch>
        </p:blipFill>
        <p:spPr>
          <a:xfrm>
            <a:off x="2670833" y="1525799"/>
            <a:ext cx="3657949" cy="4585563"/>
          </a:xfrm>
          <a:prstGeom prst="rect">
            <a:avLst/>
          </a:prstGeom>
        </p:spPr>
      </p:pic>
      <p:sp>
        <p:nvSpPr>
          <p:cNvPr id="2" name="Title 1"/>
          <p:cNvSpPr>
            <a:spLocks noGrp="1"/>
          </p:cNvSpPr>
          <p:nvPr>
            <p:ph type="title"/>
          </p:nvPr>
        </p:nvSpPr>
        <p:spPr/>
        <p:txBody>
          <a:bodyPr/>
          <a:lstStyle/>
          <a:p>
            <a:r>
              <a:rPr lang="en-US" dirty="0" smtClean="0"/>
              <a:t>Neural network from solar perspective</a:t>
            </a:r>
            <a:endParaRPr lang="en-US" dirty="0"/>
          </a:p>
        </p:txBody>
      </p:sp>
      <p:sp>
        <p:nvSpPr>
          <p:cNvPr id="37" name="TextBox 36"/>
          <p:cNvSpPr txBox="1"/>
          <p:nvPr/>
        </p:nvSpPr>
        <p:spPr>
          <a:xfrm>
            <a:off x="2504572" y="6159640"/>
            <a:ext cx="4931208" cy="369332"/>
          </a:xfrm>
          <a:prstGeom prst="rect">
            <a:avLst/>
          </a:prstGeom>
          <a:noFill/>
        </p:spPr>
        <p:txBody>
          <a:bodyPr wrap="square" rtlCol="0">
            <a:spAutoFit/>
          </a:bodyPr>
          <a:lstStyle/>
          <a:p>
            <a:r>
              <a:rPr lang="en-US" dirty="0"/>
              <a:t>The Mark I Perceptron machine </a:t>
            </a:r>
            <a:r>
              <a:rPr lang="en-US" dirty="0" smtClean="0"/>
              <a:t> (1958)</a:t>
            </a:r>
            <a:endParaRPr lang="en-US" dirty="0"/>
          </a:p>
        </p:txBody>
      </p:sp>
      <p:sp>
        <p:nvSpPr>
          <p:cNvPr id="4" name="Rounded Rectangle 3"/>
          <p:cNvSpPr/>
          <p:nvPr/>
        </p:nvSpPr>
        <p:spPr>
          <a:xfrm>
            <a:off x="2953966" y="1371600"/>
            <a:ext cx="894944" cy="885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a:t>
            </a:r>
            <a:endParaRPr lang="en-US" dirty="0"/>
          </a:p>
        </p:txBody>
      </p:sp>
      <p:sp>
        <p:nvSpPr>
          <p:cNvPr id="5" name="Rounded Rectangle 4"/>
          <p:cNvSpPr/>
          <p:nvPr/>
        </p:nvSpPr>
        <p:spPr>
          <a:xfrm>
            <a:off x="2953966" y="2528118"/>
            <a:ext cx="894944" cy="885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Perov</a:t>
            </a:r>
            <a:endParaRPr lang="en-US" dirty="0"/>
          </a:p>
        </p:txBody>
      </p:sp>
      <p:sp>
        <p:nvSpPr>
          <p:cNvPr id="7" name="Rounded Rectangle 6"/>
          <p:cNvSpPr/>
          <p:nvPr/>
        </p:nvSpPr>
        <p:spPr>
          <a:xfrm>
            <a:off x="2953966" y="4841154"/>
            <a:ext cx="894944" cy="885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SnS</a:t>
            </a:r>
            <a:endParaRPr lang="en-US" dirty="0"/>
          </a:p>
        </p:txBody>
      </p:sp>
      <p:sp>
        <p:nvSpPr>
          <p:cNvPr id="8" name="Rounded Rectangle 7"/>
          <p:cNvSpPr/>
          <p:nvPr/>
        </p:nvSpPr>
        <p:spPr>
          <a:xfrm>
            <a:off x="2953966" y="3684636"/>
            <a:ext cx="894944" cy="885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III-V</a:t>
            </a:r>
            <a:endParaRPr lang="en-US" dirty="0"/>
          </a:p>
        </p:txBody>
      </p:sp>
      <p:cxnSp>
        <p:nvCxnSpPr>
          <p:cNvPr id="11" name="Straight Connector 10"/>
          <p:cNvCxnSpPr/>
          <p:nvPr/>
        </p:nvCxnSpPr>
        <p:spPr>
          <a:xfrm>
            <a:off x="3848910" y="1814208"/>
            <a:ext cx="2843292" cy="1692718"/>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3848910" y="2970726"/>
            <a:ext cx="2843292" cy="546196"/>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V="1">
            <a:off x="3848909" y="3516922"/>
            <a:ext cx="2843293" cy="674448"/>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V="1">
            <a:off x="3848909" y="3516922"/>
            <a:ext cx="2843293" cy="1810436"/>
          </a:xfrm>
          <a:prstGeom prst="line">
            <a:avLst/>
          </a:prstGeom>
        </p:spPr>
        <p:style>
          <a:lnRef idx="3">
            <a:schemeClr val="dk1"/>
          </a:lnRef>
          <a:fillRef idx="0">
            <a:schemeClr val="dk1"/>
          </a:fillRef>
          <a:effectRef idx="2">
            <a:schemeClr val="dk1"/>
          </a:effectRef>
          <a:fontRef idx="minor">
            <a:schemeClr val="tx1"/>
          </a:fontRef>
        </p:style>
      </p:cxnSp>
      <p:sp>
        <p:nvSpPr>
          <p:cNvPr id="20" name="Rounded Rectangle 19"/>
          <p:cNvSpPr/>
          <p:nvPr/>
        </p:nvSpPr>
        <p:spPr>
          <a:xfrm>
            <a:off x="7646796" y="2496055"/>
            <a:ext cx="1939331" cy="20417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Inverter</a:t>
            </a:r>
            <a:endParaRPr lang="en-US" dirty="0"/>
          </a:p>
        </p:txBody>
      </p:sp>
      <p:cxnSp>
        <p:nvCxnSpPr>
          <p:cNvPr id="22" name="Straight Arrow Connector 21"/>
          <p:cNvCxnSpPr/>
          <p:nvPr/>
        </p:nvCxnSpPr>
        <p:spPr>
          <a:xfrm>
            <a:off x="9586127" y="3516923"/>
            <a:ext cx="15273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Connector 27"/>
          <p:cNvCxnSpPr>
            <a:endCxn id="20" idx="1"/>
          </p:cNvCxnSpPr>
          <p:nvPr/>
        </p:nvCxnSpPr>
        <p:spPr>
          <a:xfrm>
            <a:off x="6692202" y="3506926"/>
            <a:ext cx="954594" cy="9997"/>
          </a:xfrm>
          <a:prstGeom prst="line">
            <a:avLst/>
          </a:prstGeom>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4818184" y="4830312"/>
            <a:ext cx="3356150" cy="369332"/>
          </a:xfrm>
          <a:prstGeom prst="rect">
            <a:avLst/>
          </a:prstGeom>
          <a:noFill/>
        </p:spPr>
        <p:txBody>
          <a:bodyPr wrap="square" rtlCol="0">
            <a:spAutoFit/>
          </a:bodyPr>
          <a:lstStyle/>
          <a:p>
            <a:r>
              <a:rPr lang="en-US" dirty="0" err="1" smtClean="0"/>
              <a:t>I</a:t>
            </a:r>
            <a:r>
              <a:rPr lang="en-US" baseline="-25000" dirty="0" err="1" smtClean="0"/>
              <a:t>in</a:t>
            </a:r>
            <a:r>
              <a:rPr lang="en-US" dirty="0" smtClean="0"/>
              <a:t> = w</a:t>
            </a:r>
            <a:r>
              <a:rPr lang="en-US" baseline="-25000" dirty="0" smtClean="0"/>
              <a:t>1</a:t>
            </a:r>
            <a:r>
              <a:rPr lang="zh-CN" altLang="en-US" dirty="0" smtClean="0"/>
              <a:t>*</a:t>
            </a:r>
            <a:r>
              <a:rPr lang="en-US" altLang="zh-CN" dirty="0" err="1" smtClean="0"/>
              <a:t>I</a:t>
            </a:r>
            <a:r>
              <a:rPr lang="en-US" altLang="zh-CN" baseline="-25000" dirty="0" err="1" smtClean="0"/>
              <a:t>Si</a:t>
            </a:r>
            <a:r>
              <a:rPr lang="en-US" altLang="zh-CN" dirty="0" smtClean="0"/>
              <a:t>+</a:t>
            </a:r>
            <a:r>
              <a:rPr lang="en-US" dirty="0"/>
              <a:t> </a:t>
            </a:r>
            <a:r>
              <a:rPr lang="en-US" dirty="0" smtClean="0"/>
              <a:t>w</a:t>
            </a:r>
            <a:r>
              <a:rPr lang="en-US" baseline="-25000" dirty="0" smtClean="0"/>
              <a:t>2</a:t>
            </a:r>
            <a:r>
              <a:rPr lang="zh-CN" altLang="en-US" dirty="0" smtClean="0"/>
              <a:t>*</a:t>
            </a:r>
            <a:r>
              <a:rPr lang="en-US" altLang="zh-CN" dirty="0" err="1" smtClean="0"/>
              <a:t>I</a:t>
            </a:r>
            <a:r>
              <a:rPr lang="en-US" altLang="zh-CN" baseline="-25000" dirty="0" err="1" smtClean="0"/>
              <a:t>perov</a:t>
            </a:r>
            <a:r>
              <a:rPr lang="en-US" altLang="zh-CN" dirty="0"/>
              <a:t> +</a:t>
            </a:r>
            <a:r>
              <a:rPr lang="en-US" dirty="0"/>
              <a:t> </a:t>
            </a:r>
            <a:r>
              <a:rPr lang="en-US" dirty="0" smtClean="0"/>
              <a:t>w</a:t>
            </a:r>
            <a:r>
              <a:rPr lang="en-US" baseline="-25000" dirty="0"/>
              <a:t>3</a:t>
            </a:r>
            <a:r>
              <a:rPr lang="zh-CN" altLang="en-US" dirty="0" smtClean="0"/>
              <a:t>*</a:t>
            </a:r>
            <a:r>
              <a:rPr lang="en-US" altLang="zh-CN" dirty="0" smtClean="0"/>
              <a:t>I</a:t>
            </a:r>
            <a:r>
              <a:rPr lang="en-US" altLang="zh-CN" baseline="-25000" dirty="0" smtClean="0"/>
              <a:t>III-V</a:t>
            </a:r>
            <a:r>
              <a:rPr lang="en-US" altLang="zh-CN" dirty="0" smtClean="0"/>
              <a:t>…...</a:t>
            </a:r>
            <a:r>
              <a:rPr lang="en-US" dirty="0" smtClean="0"/>
              <a:t> </a:t>
            </a:r>
            <a:endParaRPr lang="en-US" dirty="0"/>
          </a:p>
        </p:txBody>
      </p:sp>
      <p:sp>
        <p:nvSpPr>
          <p:cNvPr id="30" name="TextBox 29"/>
          <p:cNvSpPr txBox="1"/>
          <p:nvPr/>
        </p:nvSpPr>
        <p:spPr>
          <a:xfrm>
            <a:off x="9937820" y="4900193"/>
            <a:ext cx="1647929" cy="383569"/>
          </a:xfrm>
          <a:prstGeom prst="rect">
            <a:avLst/>
          </a:prstGeom>
          <a:noFill/>
        </p:spPr>
        <p:txBody>
          <a:bodyPr wrap="square" rtlCol="0">
            <a:spAutoFit/>
          </a:bodyPr>
          <a:lstStyle/>
          <a:p>
            <a:r>
              <a:rPr lang="en-US" dirty="0" err="1" smtClean="0"/>
              <a:t>I</a:t>
            </a:r>
            <a:r>
              <a:rPr lang="en-US" baseline="-25000" dirty="0" err="1" smtClean="0"/>
              <a:t>out</a:t>
            </a:r>
            <a:r>
              <a:rPr lang="en-US" dirty="0" smtClean="0"/>
              <a:t> = f(</a:t>
            </a:r>
            <a:r>
              <a:rPr lang="en-US" dirty="0" err="1" smtClean="0"/>
              <a:t>I</a:t>
            </a:r>
            <a:r>
              <a:rPr lang="en-US" baseline="-25000" dirty="0" err="1" smtClean="0"/>
              <a:t>in</a:t>
            </a:r>
            <a:r>
              <a:rPr lang="en-US" dirty="0" smtClean="0"/>
              <a:t>)</a:t>
            </a:r>
            <a:endParaRPr lang="en-US" dirty="0"/>
          </a:p>
        </p:txBody>
      </p:sp>
    </p:spTree>
    <p:extLst>
      <p:ext uri="{BB962C8B-B14F-4D97-AF65-F5344CB8AC3E}">
        <p14:creationId xmlns:p14="http://schemas.microsoft.com/office/powerpoint/2010/main" val="73605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38"/>
                                        </p:tgtEl>
                                      </p:cBhvr>
                                    </p:animEffect>
                                    <p:set>
                                      <p:cBhvr>
                                        <p:cTn id="61"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20" grpId="0" animBg="1"/>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Nerual</a:t>
            </a:r>
            <a:r>
              <a:rPr lang="en-US" dirty="0" smtClean="0"/>
              <a:t> network from solar perspective</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689150" y="2361363"/>
            <a:ext cx="6727716" cy="3524406"/>
          </a:xfrm>
          <a:prstGeom prst="rect">
            <a:avLst/>
          </a:prstGeom>
        </p:spPr>
      </p:pic>
      <p:pic>
        <p:nvPicPr>
          <p:cNvPr id="8" name="Picture 7"/>
          <p:cNvPicPr>
            <a:picLocks noChangeAspect="1"/>
          </p:cNvPicPr>
          <p:nvPr/>
        </p:nvPicPr>
        <p:blipFill>
          <a:blip r:embed="rId4"/>
          <a:stretch>
            <a:fillRect/>
          </a:stretch>
        </p:blipFill>
        <p:spPr>
          <a:xfrm>
            <a:off x="7416866" y="2361363"/>
            <a:ext cx="4195687" cy="3793149"/>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7287490" y="1371600"/>
                <a:ext cx="4308308" cy="646331"/>
              </a:xfrm>
              <a:prstGeom prst="rect">
                <a:avLst/>
              </a:prstGeom>
              <a:noFill/>
            </p:spPr>
            <p:txBody>
              <a:bodyPr wrap="square" rtlCol="0">
                <a:spAutoFit/>
              </a:bodyPr>
              <a:lstStyle/>
              <a:p>
                <a:r>
                  <a:rPr lang="en-US" dirty="0" smtClean="0"/>
                  <a:t>What is </a:t>
                </a:r>
                <a14:m>
                  <m:oMath xmlns:m="http://schemas.openxmlformats.org/officeDocument/2006/math">
                    <m:r>
                      <a:rPr lang="en-US" i="1">
                        <a:latin typeface="Cambria Math" panose="02040503050406030204" pitchFamily="18" charset="0"/>
                      </a:rPr>
                      <m:t>𝑓</m:t>
                    </m:r>
                  </m:oMath>
                </a14:m>
                <a:r>
                  <a:rPr lang="en-US" dirty="0" smtClean="0"/>
                  <a:t> ? (Activation Function) </a:t>
                </a:r>
              </a:p>
              <a:p>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287490" y="1371600"/>
                <a:ext cx="4308308" cy="646331"/>
              </a:xfrm>
              <a:prstGeom prst="rect">
                <a:avLst/>
              </a:prstGeom>
              <a:blipFill rotWithShape="0">
                <a:blip r:embed="rId5"/>
                <a:stretch>
                  <a:fillRect l="-1132" t="-4717"/>
                </a:stretch>
              </a:blipFill>
            </p:spPr>
            <p:txBody>
              <a:bodyPr/>
              <a:lstStyle/>
              <a:p>
                <a:r>
                  <a:rPr lang="en-US">
                    <a:noFill/>
                  </a:rPr>
                  <a:t> </a:t>
                </a:r>
              </a:p>
            </p:txBody>
          </p:sp>
        </mc:Fallback>
      </mc:AlternateContent>
    </p:spTree>
    <p:extLst>
      <p:ext uri="{BB962C8B-B14F-4D97-AF65-F5344CB8AC3E}">
        <p14:creationId xmlns:p14="http://schemas.microsoft.com/office/powerpoint/2010/main" val="16836297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Supervised learning: </a:t>
            </a:r>
            <a:r>
              <a:rPr lang="en-US" altLang="zh-CN" dirty="0" smtClean="0"/>
              <a:t>neural network</a:t>
            </a:r>
            <a:endParaRPr lang="en-US" dirty="0"/>
          </a:p>
        </p:txBody>
      </p:sp>
      <p:pic>
        <p:nvPicPr>
          <p:cNvPr id="4" name="Content Placeholder 3"/>
          <p:cNvPicPr>
            <a:picLocks noGrp="1" noChangeAspect="1"/>
          </p:cNvPicPr>
          <p:nvPr>
            <p:ph idx="1"/>
          </p:nvPr>
        </p:nvPicPr>
        <p:blipFill>
          <a:blip r:embed="rId2"/>
          <a:stretch>
            <a:fillRect/>
          </a:stretch>
        </p:blipFill>
        <p:spPr>
          <a:xfrm>
            <a:off x="2506185" y="1371600"/>
            <a:ext cx="7179629" cy="4805363"/>
          </a:xfrm>
          <a:prstGeom prst="rect">
            <a:avLst/>
          </a:prstGeom>
        </p:spPr>
      </p:pic>
    </p:spTree>
    <p:extLst>
      <p:ext uri="{BB962C8B-B14F-4D97-AF65-F5344CB8AC3E}">
        <p14:creationId xmlns:p14="http://schemas.microsoft.com/office/powerpoint/2010/main" val="3121199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machine learning can do</a:t>
            </a:r>
            <a:endParaRPr lang="en-US" dirty="0"/>
          </a:p>
        </p:txBody>
      </p:sp>
      <p:pic>
        <p:nvPicPr>
          <p:cNvPr id="6" name="Content Placeholder 5"/>
          <p:cNvPicPr>
            <a:picLocks noGrp="1" noChangeAspect="1"/>
          </p:cNvPicPr>
          <p:nvPr>
            <p:ph idx="1"/>
          </p:nvPr>
        </p:nvPicPr>
        <p:blipFill rotWithShape="1">
          <a:blip r:embed="rId2"/>
          <a:srcRect r="62562"/>
          <a:stretch/>
        </p:blipFill>
        <p:spPr>
          <a:xfrm>
            <a:off x="986037" y="1346375"/>
            <a:ext cx="3207592" cy="4805363"/>
          </a:xfrm>
          <a:prstGeom prst="rect">
            <a:avLst/>
          </a:prstGeom>
        </p:spPr>
      </p:pic>
      <p:pic>
        <p:nvPicPr>
          <p:cNvPr id="8" name="Picture 7"/>
          <p:cNvPicPr>
            <a:picLocks noChangeAspect="1"/>
          </p:cNvPicPr>
          <p:nvPr/>
        </p:nvPicPr>
        <p:blipFill rotWithShape="1">
          <a:blip r:embed="rId3"/>
          <a:srcRect l="68492"/>
          <a:stretch/>
        </p:blipFill>
        <p:spPr>
          <a:xfrm>
            <a:off x="4689005" y="1155541"/>
            <a:ext cx="2813990" cy="5060906"/>
          </a:xfrm>
          <a:prstGeom prst="rect">
            <a:avLst/>
          </a:prstGeom>
        </p:spPr>
      </p:pic>
      <p:pic>
        <p:nvPicPr>
          <p:cNvPr id="9" name="Picture 8"/>
          <p:cNvPicPr>
            <a:picLocks noChangeAspect="1"/>
          </p:cNvPicPr>
          <p:nvPr/>
        </p:nvPicPr>
        <p:blipFill rotWithShape="1">
          <a:blip r:embed="rId3"/>
          <a:srcRect l="36170" r="33578"/>
          <a:stretch/>
        </p:blipFill>
        <p:spPr>
          <a:xfrm>
            <a:off x="8153926" y="1155541"/>
            <a:ext cx="2711668" cy="5079393"/>
          </a:xfrm>
          <a:prstGeom prst="rect">
            <a:avLst/>
          </a:prstGeom>
        </p:spPr>
      </p:pic>
    </p:spTree>
    <p:extLst>
      <p:ext uri="{BB962C8B-B14F-4D97-AF65-F5344CB8AC3E}">
        <p14:creationId xmlns:p14="http://schemas.microsoft.com/office/powerpoint/2010/main" val="42324526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the activation function f</a:t>
            </a:r>
            <a:endParaRPr lang="en-US" dirty="0"/>
          </a:p>
        </p:txBody>
      </p:sp>
      <p:pic>
        <p:nvPicPr>
          <p:cNvPr id="4" name="Content Placeholder 3"/>
          <p:cNvPicPr>
            <a:picLocks noGrp="1" noChangeAspect="1"/>
          </p:cNvPicPr>
          <p:nvPr>
            <p:ph idx="1"/>
          </p:nvPr>
        </p:nvPicPr>
        <p:blipFill>
          <a:blip r:embed="rId2"/>
          <a:stretch>
            <a:fillRect/>
          </a:stretch>
        </p:blipFill>
        <p:spPr>
          <a:xfrm>
            <a:off x="2035091" y="1336431"/>
            <a:ext cx="6921340" cy="5285151"/>
          </a:xfrm>
          <a:prstGeom prst="rect">
            <a:avLst/>
          </a:prstGeom>
        </p:spPr>
      </p:pic>
    </p:spTree>
    <p:extLst>
      <p:ext uri="{BB962C8B-B14F-4D97-AF65-F5344CB8AC3E}">
        <p14:creationId xmlns:p14="http://schemas.microsoft.com/office/powerpoint/2010/main" val="2199178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structure</a:t>
            </a:r>
            <a:endParaRPr lang="en-US" dirty="0"/>
          </a:p>
        </p:txBody>
      </p:sp>
      <p:pic>
        <p:nvPicPr>
          <p:cNvPr id="4" name="Content Placeholder 3"/>
          <p:cNvPicPr>
            <a:picLocks noGrp="1" noChangeAspect="1"/>
          </p:cNvPicPr>
          <p:nvPr>
            <p:ph idx="1"/>
          </p:nvPr>
        </p:nvPicPr>
        <p:blipFill rotWithShape="1">
          <a:blip r:embed="rId2"/>
          <a:srcRect t="8782"/>
          <a:stretch/>
        </p:blipFill>
        <p:spPr>
          <a:xfrm>
            <a:off x="1604304" y="1219201"/>
            <a:ext cx="7985173" cy="5405954"/>
          </a:xfrm>
          <a:prstGeom prst="rect">
            <a:avLst/>
          </a:prstGeom>
        </p:spPr>
      </p:pic>
    </p:spTree>
    <p:extLst>
      <p:ext uri="{BB962C8B-B14F-4D97-AF65-F5344CB8AC3E}">
        <p14:creationId xmlns:p14="http://schemas.microsoft.com/office/powerpoint/2010/main" val="14707702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6206"/>
            <a:ext cx="10515600" cy="727405"/>
          </a:xfrm>
        </p:spPr>
        <p:txBody>
          <a:bodyPr>
            <a:normAutofit fontScale="90000"/>
          </a:bodyPr>
          <a:lstStyle/>
          <a:p>
            <a:r>
              <a:rPr lang="en-US" dirty="0" smtClean="0"/>
              <a:t>Unsupervised learning(Feature extraction): </a:t>
            </a:r>
            <a:r>
              <a:rPr lang="en-US" dirty="0" smtClean="0"/>
              <a:t>Principle Component Analysis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08017" y="1837611"/>
            <a:ext cx="3736938" cy="3560246"/>
          </a:xfrm>
          <a:prstGeom prst="rect">
            <a:avLst/>
          </a:prstGeom>
        </p:spPr>
      </p:pic>
      <p:pic>
        <p:nvPicPr>
          <p:cNvPr id="5" name="Picture 4"/>
          <p:cNvPicPr>
            <a:picLocks noChangeAspect="1"/>
          </p:cNvPicPr>
          <p:nvPr/>
        </p:nvPicPr>
        <p:blipFill>
          <a:blip r:embed="rId3"/>
          <a:stretch>
            <a:fillRect/>
          </a:stretch>
        </p:blipFill>
        <p:spPr>
          <a:xfrm>
            <a:off x="6367168" y="1743018"/>
            <a:ext cx="3983162" cy="3794827"/>
          </a:xfrm>
          <a:prstGeom prst="rect">
            <a:avLst/>
          </a:prstGeom>
        </p:spPr>
      </p:pic>
    </p:spTree>
    <p:extLst>
      <p:ext uri="{BB962C8B-B14F-4D97-AF65-F5344CB8AC3E}">
        <p14:creationId xmlns:p14="http://schemas.microsoft.com/office/powerpoint/2010/main" val="11665297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Unsupervised learning(Feature extraction): Auto-encoder</a:t>
            </a:r>
            <a:endParaRPr lang="en-US" dirty="0"/>
          </a:p>
        </p:txBody>
      </p:sp>
      <p:pic>
        <p:nvPicPr>
          <p:cNvPr id="4" name="Content Placeholder 3"/>
          <p:cNvPicPr>
            <a:picLocks noGrp="1" noChangeAspect="1"/>
          </p:cNvPicPr>
          <p:nvPr>
            <p:ph idx="1"/>
          </p:nvPr>
        </p:nvPicPr>
        <p:blipFill rotWithShape="1">
          <a:blip r:embed="rId2"/>
          <a:srcRect t="2439"/>
          <a:stretch/>
        </p:blipFill>
        <p:spPr>
          <a:xfrm>
            <a:off x="2531021" y="1488831"/>
            <a:ext cx="7129957" cy="4688132"/>
          </a:xfrm>
          <a:prstGeom prst="rect">
            <a:avLst/>
          </a:prstGeom>
        </p:spPr>
      </p:pic>
    </p:spTree>
    <p:extLst>
      <p:ext uri="{BB962C8B-B14F-4D97-AF65-F5344CB8AC3E}">
        <p14:creationId xmlns:p14="http://schemas.microsoft.com/office/powerpoint/2010/main" val="3095574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a:t>
            </a:r>
            <a:r>
              <a:rPr lang="en-US" dirty="0" smtClean="0"/>
              <a:t>session: MNIST dataset</a:t>
            </a:r>
            <a:endParaRPr lang="en-US" dirty="0"/>
          </a:p>
        </p:txBody>
      </p:sp>
      <p:pic>
        <p:nvPicPr>
          <p:cNvPr id="1026"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3763" y="1358988"/>
            <a:ext cx="4862569" cy="48053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53048" y="1627001"/>
            <a:ext cx="4616144"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60,000 pictures</a:t>
            </a:r>
          </a:p>
          <a:p>
            <a:pPr marL="285750" indent="-285750">
              <a:buFont typeface="Arial" panose="020B0604020202020204" pitchFamily="34" charset="0"/>
              <a:buChar char="•"/>
            </a:pPr>
            <a:r>
              <a:rPr lang="en-US" dirty="0" smtClean="0"/>
              <a:t>28*28 pixel for each picture</a:t>
            </a:r>
          </a:p>
          <a:p>
            <a:pPr marL="285750" indent="-285750">
              <a:buFont typeface="Arial" panose="020B0604020202020204" pitchFamily="34" charset="0"/>
              <a:buChar char="•"/>
            </a:pPr>
            <a:r>
              <a:rPr lang="en-US" dirty="0" smtClean="0"/>
              <a:t>784 features (intensity value of each pixel)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50,000  pictures used as training data</a:t>
            </a:r>
          </a:p>
          <a:p>
            <a:pPr marL="285750" indent="-285750">
              <a:buFont typeface="Arial" panose="020B0604020202020204" pitchFamily="34" charset="0"/>
              <a:buChar char="•"/>
            </a:pPr>
            <a:r>
              <a:rPr lang="en-US" dirty="0" smtClean="0"/>
              <a:t>10,000 pictures used as test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We will do this training and testing using different algorithm and compare the results!</a:t>
            </a:r>
          </a:p>
        </p:txBody>
      </p:sp>
    </p:spTree>
    <p:extLst>
      <p:ext uri="{BB962C8B-B14F-4D97-AF65-F5344CB8AC3E}">
        <p14:creationId xmlns:p14="http://schemas.microsoft.com/office/powerpoint/2010/main" val="11024178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guide</a:t>
            </a:r>
            <a:endParaRPr lang="en-US" dirty="0"/>
          </a:p>
        </p:txBody>
      </p:sp>
      <p:sp>
        <p:nvSpPr>
          <p:cNvPr id="3" name="Content Placeholder 2"/>
          <p:cNvSpPr>
            <a:spLocks noGrp="1"/>
          </p:cNvSpPr>
          <p:nvPr>
            <p:ph idx="1"/>
          </p:nvPr>
        </p:nvSpPr>
        <p:spPr/>
        <p:txBody>
          <a:bodyPr/>
          <a:lstStyle/>
          <a:p>
            <a:r>
              <a:rPr lang="en-US" dirty="0" smtClean="0"/>
              <a:t>Download Anaconda with Python 3.6 version</a:t>
            </a:r>
          </a:p>
          <a:p>
            <a:r>
              <a:rPr lang="en-US" dirty="0" smtClean="0"/>
              <a:t>Download codes from </a:t>
            </a:r>
          </a:p>
          <a:p>
            <a:endParaRPr lang="en-US" dirty="0" smtClean="0"/>
          </a:p>
          <a:p>
            <a:r>
              <a:rPr lang="en-US" dirty="0" smtClean="0"/>
              <a:t>Open Anaconda Prompt</a:t>
            </a:r>
          </a:p>
          <a:p>
            <a:r>
              <a:rPr lang="en-US" dirty="0" smtClean="0"/>
              <a:t>Install required python packages by typing</a:t>
            </a:r>
          </a:p>
          <a:p>
            <a:pPr lvl="1"/>
            <a:r>
              <a:rPr lang="en-US" dirty="0" err="1" smtClean="0"/>
              <a:t>conda</a:t>
            </a:r>
            <a:r>
              <a:rPr lang="en-US" dirty="0" smtClean="0"/>
              <a:t> </a:t>
            </a:r>
            <a:r>
              <a:rPr lang="en-US" dirty="0"/>
              <a:t>install </a:t>
            </a:r>
            <a:r>
              <a:rPr lang="en-US" dirty="0" err="1" smtClean="0"/>
              <a:t>mpl_toolkits</a:t>
            </a:r>
            <a:endParaRPr lang="en-US" dirty="0" smtClean="0"/>
          </a:p>
          <a:p>
            <a:pPr lvl="1"/>
            <a:r>
              <a:rPr lang="en-US" dirty="0" err="1" smtClean="0"/>
              <a:t>conda</a:t>
            </a:r>
            <a:r>
              <a:rPr lang="en-US" dirty="0" smtClean="0"/>
              <a:t> install </a:t>
            </a:r>
            <a:r>
              <a:rPr lang="en-US" dirty="0" err="1" smtClean="0"/>
              <a:t>tensorflow</a:t>
            </a:r>
            <a:endParaRPr lang="en-US" dirty="0" smtClean="0"/>
          </a:p>
          <a:p>
            <a:pPr lvl="1"/>
            <a:endParaRPr lang="en-US" dirty="0" smtClean="0"/>
          </a:p>
          <a:p>
            <a:endParaRPr lang="en-US" dirty="0"/>
          </a:p>
        </p:txBody>
      </p:sp>
    </p:spTree>
    <p:extLst>
      <p:ext uri="{BB962C8B-B14F-4D97-AF65-F5344CB8AC3E}">
        <p14:creationId xmlns:p14="http://schemas.microsoft.com/office/powerpoint/2010/main" val="32776127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session: results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13535602"/>
              </p:ext>
            </p:extLst>
          </p:nvPr>
        </p:nvGraphicFramePr>
        <p:xfrm>
          <a:off x="838200" y="1428356"/>
          <a:ext cx="10515600" cy="3708400"/>
        </p:xfrm>
        <a:graphic>
          <a:graphicData uri="http://schemas.openxmlformats.org/drawingml/2006/table">
            <a:tbl>
              <a:tblPr firstRow="1" bandRow="1">
                <a:tableStyleId>{5C22544A-7EE6-4342-B048-85BDC9FD1C3A}</a:tableStyleId>
              </a:tblPr>
              <a:tblGrid>
                <a:gridCol w="3505200"/>
                <a:gridCol w="3505200"/>
                <a:gridCol w="3505200"/>
              </a:tblGrid>
              <a:tr h="370840">
                <a:tc>
                  <a:txBody>
                    <a:bodyPr/>
                    <a:lstStyle/>
                    <a:p>
                      <a:r>
                        <a:rPr lang="en-US" dirty="0" smtClean="0"/>
                        <a:t>Method</a:t>
                      </a:r>
                      <a:endParaRPr lang="en-US" dirty="0"/>
                    </a:p>
                  </a:txBody>
                  <a:tcPr/>
                </a:tc>
                <a:tc>
                  <a:txBody>
                    <a:bodyPr/>
                    <a:lstStyle/>
                    <a:p>
                      <a:r>
                        <a:rPr lang="en-US" dirty="0" smtClean="0"/>
                        <a:t>Run time[s]</a:t>
                      </a:r>
                      <a:endParaRPr lang="en-US" dirty="0"/>
                    </a:p>
                  </a:txBody>
                  <a:tcPr/>
                </a:tc>
                <a:tc>
                  <a:txBody>
                    <a:bodyPr/>
                    <a:lstStyle/>
                    <a:p>
                      <a:r>
                        <a:rPr lang="en-US" dirty="0" smtClean="0"/>
                        <a:t>Accuracy [%]</a:t>
                      </a:r>
                      <a:endParaRPr lang="en-US" dirty="0"/>
                    </a:p>
                  </a:txBody>
                  <a:tcPr/>
                </a:tc>
              </a:tr>
              <a:tr h="370840">
                <a:tc>
                  <a:txBody>
                    <a:bodyPr/>
                    <a:lstStyle/>
                    <a:p>
                      <a:r>
                        <a:rPr lang="en-US" dirty="0" smtClean="0"/>
                        <a:t>Naïve Bayes</a:t>
                      </a:r>
                      <a:endParaRPr lang="en-US" dirty="0"/>
                    </a:p>
                  </a:txBody>
                  <a:tcPr/>
                </a:tc>
                <a:tc>
                  <a:txBody>
                    <a:bodyPr/>
                    <a:lstStyle/>
                    <a:p>
                      <a:r>
                        <a:rPr lang="en-US" dirty="0" smtClean="0"/>
                        <a:t>0.2</a:t>
                      </a:r>
                      <a:endParaRPr lang="en-US" dirty="0"/>
                    </a:p>
                  </a:txBody>
                  <a:tcPr/>
                </a:tc>
                <a:tc>
                  <a:txBody>
                    <a:bodyPr/>
                    <a:lstStyle/>
                    <a:p>
                      <a:r>
                        <a:rPr lang="en-US" dirty="0" smtClean="0"/>
                        <a:t>83.69</a:t>
                      </a:r>
                      <a:endParaRPr lang="en-US" dirty="0"/>
                    </a:p>
                  </a:txBody>
                  <a:tcPr/>
                </a:tc>
              </a:tr>
              <a:tr h="370840">
                <a:tc>
                  <a:txBody>
                    <a:bodyPr/>
                    <a:lstStyle/>
                    <a:p>
                      <a:r>
                        <a:rPr lang="en-US" dirty="0" smtClean="0"/>
                        <a:t>K nearest neighbors</a:t>
                      </a:r>
                      <a:endParaRPr lang="en-US" dirty="0"/>
                    </a:p>
                  </a:txBody>
                  <a:tcPr/>
                </a:tc>
                <a:tc>
                  <a:txBody>
                    <a:bodyPr/>
                    <a:lstStyle/>
                    <a:p>
                      <a:r>
                        <a:rPr lang="en-US" dirty="0" smtClean="0"/>
                        <a:t>2326</a:t>
                      </a:r>
                      <a:endParaRPr lang="en-US" dirty="0"/>
                    </a:p>
                  </a:txBody>
                  <a:tcPr/>
                </a:tc>
                <a:tc>
                  <a:txBody>
                    <a:bodyPr/>
                    <a:lstStyle/>
                    <a:p>
                      <a:r>
                        <a:rPr lang="en-US" dirty="0" smtClean="0"/>
                        <a:t>95.10</a:t>
                      </a:r>
                      <a:endParaRPr lang="en-US" dirty="0"/>
                    </a:p>
                  </a:txBody>
                  <a:tcPr/>
                </a:tc>
              </a:tr>
              <a:tr h="370840">
                <a:tc>
                  <a:txBody>
                    <a:bodyPr/>
                    <a:lstStyle/>
                    <a:p>
                      <a:r>
                        <a:rPr lang="en-US" dirty="0" smtClean="0"/>
                        <a:t>Logistic</a:t>
                      </a:r>
                      <a:r>
                        <a:rPr lang="en-US" baseline="0" dirty="0" smtClean="0"/>
                        <a:t> Regression</a:t>
                      </a:r>
                      <a:endParaRPr lang="en-US" dirty="0"/>
                    </a:p>
                  </a:txBody>
                  <a:tcPr/>
                </a:tc>
                <a:tc>
                  <a:txBody>
                    <a:bodyPr/>
                    <a:lstStyle/>
                    <a:p>
                      <a:r>
                        <a:rPr lang="en-US" dirty="0" smtClean="0"/>
                        <a:t>51</a:t>
                      </a:r>
                      <a:endParaRPr lang="en-US" dirty="0"/>
                    </a:p>
                  </a:txBody>
                  <a:tcPr/>
                </a:tc>
                <a:tc>
                  <a:txBody>
                    <a:bodyPr/>
                    <a:lstStyle/>
                    <a:p>
                      <a:r>
                        <a:rPr lang="en-US" dirty="0" smtClean="0"/>
                        <a:t>91.99</a:t>
                      </a:r>
                      <a:endParaRPr lang="en-US" dirty="0"/>
                    </a:p>
                  </a:txBody>
                  <a:tcPr/>
                </a:tc>
              </a:tr>
              <a:tr h="370840">
                <a:tc>
                  <a:txBody>
                    <a:bodyPr/>
                    <a:lstStyle/>
                    <a:p>
                      <a:r>
                        <a:rPr lang="en-US" dirty="0" smtClean="0"/>
                        <a:t>Random forest</a:t>
                      </a:r>
                      <a:endParaRPr lang="en-US" dirty="0"/>
                    </a:p>
                  </a:txBody>
                  <a:tcPr/>
                </a:tc>
                <a:tc>
                  <a:txBody>
                    <a:bodyPr/>
                    <a:lstStyle/>
                    <a:p>
                      <a:r>
                        <a:rPr lang="en-US" dirty="0" smtClean="0"/>
                        <a:t>2.5</a:t>
                      </a:r>
                      <a:endParaRPr lang="en-US" dirty="0"/>
                    </a:p>
                  </a:txBody>
                  <a:tcPr/>
                </a:tc>
                <a:tc>
                  <a:txBody>
                    <a:bodyPr/>
                    <a:lstStyle/>
                    <a:p>
                      <a:r>
                        <a:rPr lang="en-US" dirty="0" smtClean="0"/>
                        <a:t>93.84</a:t>
                      </a:r>
                      <a:endParaRPr lang="en-US" dirty="0"/>
                    </a:p>
                  </a:txBody>
                  <a:tcPr/>
                </a:tc>
              </a:tr>
              <a:tr h="370840">
                <a:tc>
                  <a:txBody>
                    <a:bodyPr/>
                    <a:lstStyle/>
                    <a:p>
                      <a:r>
                        <a:rPr lang="en-US" dirty="0" smtClean="0"/>
                        <a:t>Decision Tree</a:t>
                      </a:r>
                      <a:endParaRPr lang="en-US" dirty="0"/>
                    </a:p>
                  </a:txBody>
                  <a:tcPr/>
                </a:tc>
                <a:tc>
                  <a:txBody>
                    <a:bodyPr/>
                    <a:lstStyle/>
                    <a:p>
                      <a:r>
                        <a:rPr lang="en-US" dirty="0" smtClean="0"/>
                        <a:t>14</a:t>
                      </a:r>
                      <a:endParaRPr lang="en-US" dirty="0"/>
                    </a:p>
                  </a:txBody>
                  <a:tcPr/>
                </a:tc>
                <a:tc>
                  <a:txBody>
                    <a:bodyPr/>
                    <a:lstStyle/>
                    <a:p>
                      <a:r>
                        <a:rPr lang="en-US" dirty="0" smtClean="0"/>
                        <a:t>87.14</a:t>
                      </a:r>
                      <a:endParaRPr lang="en-US" dirty="0"/>
                    </a:p>
                  </a:txBody>
                  <a:tcPr/>
                </a:tc>
              </a:tr>
              <a:tr h="370840">
                <a:tc>
                  <a:txBody>
                    <a:bodyPr/>
                    <a:lstStyle/>
                    <a:p>
                      <a:r>
                        <a:rPr lang="en-US" dirty="0" smtClean="0"/>
                        <a:t>Support Vector Machine</a:t>
                      </a:r>
                      <a:endParaRPr lang="en-US" dirty="0"/>
                    </a:p>
                  </a:txBody>
                  <a:tcPr/>
                </a:tc>
                <a:tc>
                  <a:txBody>
                    <a:bodyPr/>
                    <a:lstStyle/>
                    <a:p>
                      <a:r>
                        <a:rPr lang="en-US" dirty="0" smtClean="0"/>
                        <a:t>2887</a:t>
                      </a:r>
                      <a:endParaRPr lang="en-US" dirty="0"/>
                    </a:p>
                  </a:txBody>
                  <a:tcPr/>
                </a:tc>
                <a:tc>
                  <a:txBody>
                    <a:bodyPr/>
                    <a:lstStyle/>
                    <a:p>
                      <a:r>
                        <a:rPr lang="en-US" dirty="0" smtClean="0"/>
                        <a:t>94.35</a:t>
                      </a:r>
                      <a:endParaRPr lang="en-US" dirty="0"/>
                    </a:p>
                  </a:txBody>
                  <a:tcPr/>
                </a:tc>
              </a:tr>
              <a:tr h="370840">
                <a:tc>
                  <a:txBody>
                    <a:bodyPr/>
                    <a:lstStyle/>
                    <a:p>
                      <a:r>
                        <a:rPr lang="en-US" dirty="0" smtClean="0"/>
                        <a:t>Boosting</a:t>
                      </a:r>
                      <a:endParaRPr lang="en-US" dirty="0"/>
                    </a:p>
                  </a:txBody>
                  <a:tcPr/>
                </a:tc>
                <a:tc>
                  <a:txBody>
                    <a:bodyPr/>
                    <a:lstStyle/>
                    <a:p>
                      <a:r>
                        <a:rPr lang="en-US" dirty="0" smtClean="0"/>
                        <a:t>5712</a:t>
                      </a:r>
                      <a:endParaRPr lang="en-US" dirty="0"/>
                    </a:p>
                  </a:txBody>
                  <a:tcPr/>
                </a:tc>
                <a:tc>
                  <a:txBody>
                    <a:bodyPr/>
                    <a:lstStyle/>
                    <a:p>
                      <a:r>
                        <a:rPr lang="en-US" dirty="0" smtClean="0"/>
                        <a:t>96.18</a:t>
                      </a:r>
                      <a:endParaRPr lang="en-US" dirty="0"/>
                    </a:p>
                  </a:txBody>
                  <a:tcPr/>
                </a:tc>
              </a:tr>
              <a:tr h="370840">
                <a:tc>
                  <a:txBody>
                    <a:bodyPr/>
                    <a:lstStyle/>
                    <a:p>
                      <a:r>
                        <a:rPr lang="en-US" dirty="0" smtClean="0"/>
                        <a:t>Neural network (</a:t>
                      </a:r>
                      <a:r>
                        <a:rPr lang="en-US" altLang="zh-CN" dirty="0" smtClean="0"/>
                        <a:t>adaptive</a:t>
                      </a:r>
                      <a:r>
                        <a:rPr lang="en-US" baseline="0" dirty="0" smtClean="0"/>
                        <a:t> layer</a:t>
                      </a:r>
                      <a:r>
                        <a:rPr lang="en-US" dirty="0" smtClean="0"/>
                        <a:t>)</a:t>
                      </a:r>
                      <a:endParaRPr lang="en-US" dirty="0"/>
                    </a:p>
                  </a:txBody>
                  <a:tcPr/>
                </a:tc>
                <a:tc>
                  <a:txBody>
                    <a:bodyPr/>
                    <a:lstStyle/>
                    <a:p>
                      <a:r>
                        <a:rPr lang="en-US" dirty="0" smtClean="0"/>
                        <a:t>12</a:t>
                      </a:r>
                      <a:endParaRPr lang="en-US" dirty="0"/>
                    </a:p>
                  </a:txBody>
                  <a:tcPr/>
                </a:tc>
                <a:tc>
                  <a:txBody>
                    <a:bodyPr/>
                    <a:lstStyle/>
                    <a:p>
                      <a:r>
                        <a:rPr lang="en-US" dirty="0" smtClean="0"/>
                        <a:t>97.85</a:t>
                      </a:r>
                      <a:endParaRPr lang="en-US" dirty="0"/>
                    </a:p>
                  </a:txBody>
                  <a:tcPr/>
                </a:tc>
              </a:tr>
              <a:tr h="370840">
                <a:tc>
                  <a:txBody>
                    <a:bodyPr/>
                    <a:lstStyle/>
                    <a:p>
                      <a:r>
                        <a:rPr lang="en-US" dirty="0" smtClean="0"/>
                        <a:t>Neural network with 1 layer</a:t>
                      </a:r>
                      <a:endParaRPr lang="en-US" dirty="0"/>
                    </a:p>
                  </a:txBody>
                  <a:tcPr/>
                </a:tc>
                <a:tc>
                  <a:txBody>
                    <a:bodyPr/>
                    <a:lstStyle/>
                    <a:p>
                      <a:r>
                        <a:rPr lang="en-US" altLang="zh-CN" dirty="0" smtClean="0"/>
                        <a:t>12</a:t>
                      </a:r>
                      <a:endParaRPr lang="en-US" dirty="0"/>
                    </a:p>
                  </a:txBody>
                  <a:tcPr/>
                </a:tc>
                <a:tc>
                  <a:txBody>
                    <a:bodyPr/>
                    <a:lstStyle/>
                    <a:p>
                      <a:r>
                        <a:rPr lang="en-US" altLang="zh-CN" dirty="0" smtClean="0"/>
                        <a:t>70.15</a:t>
                      </a:r>
                      <a:endParaRPr lang="en-US" dirty="0"/>
                    </a:p>
                  </a:txBody>
                  <a:tcPr/>
                </a:tc>
              </a:tr>
            </a:tbl>
          </a:graphicData>
        </a:graphic>
      </p:graphicFrame>
    </p:spTree>
    <p:extLst>
      <p:ext uri="{BB962C8B-B14F-4D97-AF65-F5344CB8AC3E}">
        <p14:creationId xmlns:p14="http://schemas.microsoft.com/office/powerpoint/2010/main" val="31724226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reduction</a:t>
            </a:r>
            <a:endParaRPr lang="en-US" dirty="0"/>
          </a:p>
        </p:txBody>
      </p:sp>
      <p:pic>
        <p:nvPicPr>
          <p:cNvPr id="4" name="Content Placeholder 3"/>
          <p:cNvPicPr>
            <a:picLocks noGrp="1" noChangeAspect="1"/>
          </p:cNvPicPr>
          <p:nvPr>
            <p:ph idx="1"/>
          </p:nvPr>
        </p:nvPicPr>
        <p:blipFill>
          <a:blip r:embed="rId2"/>
          <a:stretch>
            <a:fillRect/>
          </a:stretch>
        </p:blipFill>
        <p:spPr>
          <a:xfrm>
            <a:off x="147626" y="1686993"/>
            <a:ext cx="6016848" cy="4104207"/>
          </a:xfrm>
          <a:prstGeom prst="rect">
            <a:avLst/>
          </a:prstGeom>
        </p:spPr>
      </p:pic>
      <p:pic>
        <p:nvPicPr>
          <p:cNvPr id="5" name="Picture 4"/>
          <p:cNvPicPr>
            <a:picLocks noChangeAspect="1"/>
          </p:cNvPicPr>
          <p:nvPr/>
        </p:nvPicPr>
        <p:blipFill>
          <a:blip r:embed="rId3"/>
          <a:stretch>
            <a:fillRect/>
          </a:stretch>
        </p:blipFill>
        <p:spPr>
          <a:xfrm>
            <a:off x="5599389" y="1686993"/>
            <a:ext cx="5754411" cy="3925194"/>
          </a:xfrm>
          <a:prstGeom prst="rect">
            <a:avLst/>
          </a:prstGeom>
        </p:spPr>
      </p:pic>
      <p:sp>
        <p:nvSpPr>
          <p:cNvPr id="6" name="TextBox 5"/>
          <p:cNvSpPr txBox="1"/>
          <p:nvPr/>
        </p:nvSpPr>
        <p:spPr>
          <a:xfrm>
            <a:off x="1435713" y="5936242"/>
            <a:ext cx="4660287" cy="369332"/>
          </a:xfrm>
          <a:prstGeom prst="rect">
            <a:avLst/>
          </a:prstGeom>
          <a:noFill/>
        </p:spPr>
        <p:txBody>
          <a:bodyPr wrap="square" rtlCol="0">
            <a:spAutoFit/>
          </a:bodyPr>
          <a:lstStyle/>
          <a:p>
            <a:r>
              <a:rPr lang="en-US" dirty="0" smtClean="0"/>
              <a:t>Principle component analysis</a:t>
            </a:r>
            <a:endParaRPr lang="en-US" dirty="0"/>
          </a:p>
        </p:txBody>
      </p:sp>
      <p:sp>
        <p:nvSpPr>
          <p:cNvPr id="7" name="TextBox 6"/>
          <p:cNvSpPr txBox="1"/>
          <p:nvPr/>
        </p:nvSpPr>
        <p:spPr>
          <a:xfrm>
            <a:off x="7030369" y="5936242"/>
            <a:ext cx="4660287" cy="369332"/>
          </a:xfrm>
          <a:prstGeom prst="rect">
            <a:avLst/>
          </a:prstGeom>
          <a:noFill/>
        </p:spPr>
        <p:txBody>
          <a:bodyPr wrap="square" rtlCol="0">
            <a:spAutoFit/>
          </a:bodyPr>
          <a:lstStyle/>
          <a:p>
            <a:r>
              <a:rPr lang="en-US" dirty="0" err="1" smtClean="0"/>
              <a:t>Autoencoder</a:t>
            </a:r>
            <a:r>
              <a:rPr lang="en-US" dirty="0" smtClean="0"/>
              <a:t> (Neural network)</a:t>
            </a:r>
            <a:endParaRPr lang="en-US" dirty="0"/>
          </a:p>
        </p:txBody>
      </p:sp>
    </p:spTree>
    <p:extLst>
      <p:ext uri="{BB962C8B-B14F-4D97-AF65-F5344CB8AC3E}">
        <p14:creationId xmlns:p14="http://schemas.microsoft.com/office/powerpoint/2010/main" val="3104475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so simple ?</a:t>
            </a:r>
            <a:endParaRPr lang="en-US" dirty="0"/>
          </a:p>
        </p:txBody>
      </p:sp>
      <p:sp>
        <p:nvSpPr>
          <p:cNvPr id="3" name="Content Placeholder 2"/>
          <p:cNvSpPr>
            <a:spLocks noGrp="1"/>
          </p:cNvSpPr>
          <p:nvPr>
            <p:ph idx="1"/>
          </p:nvPr>
        </p:nvSpPr>
        <p:spPr/>
        <p:txBody>
          <a:bodyPr/>
          <a:lstStyle/>
          <a:p>
            <a:r>
              <a:rPr lang="en-US" dirty="0" smtClean="0"/>
              <a:t>Data starving process: significant amount of informative data</a:t>
            </a:r>
          </a:p>
          <a:p>
            <a:r>
              <a:rPr lang="en-US" dirty="0" smtClean="0"/>
              <a:t>Preprocessing of your data </a:t>
            </a:r>
          </a:p>
          <a:p>
            <a:r>
              <a:rPr lang="en-US" dirty="0" smtClean="0"/>
              <a:t>Tuning hyper parameters in the model </a:t>
            </a:r>
          </a:p>
          <a:p>
            <a:r>
              <a:rPr lang="en-US" dirty="0" smtClean="0"/>
              <a:t>Defining the loss function</a:t>
            </a:r>
          </a:p>
          <a:p>
            <a:r>
              <a:rPr lang="en-US" dirty="0" smtClean="0"/>
              <a:t>No free lunch </a:t>
            </a:r>
            <a:r>
              <a:rPr lang="en-US" dirty="0" err="1" smtClean="0"/>
              <a:t>theorm</a:t>
            </a:r>
            <a:r>
              <a:rPr lang="en-US" dirty="0" smtClean="0"/>
              <a:t> (define your model for your problem)</a:t>
            </a:r>
            <a:endParaRPr lang="en-US" dirty="0"/>
          </a:p>
        </p:txBody>
      </p:sp>
    </p:spTree>
    <p:extLst>
      <p:ext uri="{BB962C8B-B14F-4D97-AF65-F5344CB8AC3E}">
        <p14:creationId xmlns:p14="http://schemas.microsoft.com/office/powerpoint/2010/main" val="1689061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up slides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3468567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machine learning</a:t>
            </a:r>
            <a:endParaRPr lang="en-US" dirty="0"/>
          </a:p>
        </p:txBody>
      </p:sp>
      <p:pic>
        <p:nvPicPr>
          <p:cNvPr id="4" name="Content Placeholder 3"/>
          <p:cNvPicPr>
            <a:picLocks noGrp="1" noChangeAspect="1"/>
          </p:cNvPicPr>
          <p:nvPr>
            <p:ph idx="1"/>
          </p:nvPr>
        </p:nvPicPr>
        <p:blipFill>
          <a:blip r:embed="rId2"/>
          <a:stretch>
            <a:fillRect/>
          </a:stretch>
        </p:blipFill>
        <p:spPr>
          <a:xfrm>
            <a:off x="1561009" y="1232663"/>
            <a:ext cx="7924262" cy="4805363"/>
          </a:xfrm>
          <a:prstGeom prst="rect">
            <a:avLst/>
          </a:prstGeom>
        </p:spPr>
      </p:pic>
    </p:spTree>
    <p:extLst>
      <p:ext uri="{BB962C8B-B14F-4D97-AF65-F5344CB8AC3E}">
        <p14:creationId xmlns:p14="http://schemas.microsoft.com/office/powerpoint/2010/main" val="945243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Naïve </a:t>
            </a:r>
            <a:r>
              <a:rPr lang="en-US" dirty="0" smtClean="0"/>
              <a:t>Bayes failure</a:t>
            </a:r>
            <a:endParaRPr lang="en-US" dirty="0"/>
          </a:p>
        </p:txBody>
      </p:sp>
      <p:sp>
        <p:nvSpPr>
          <p:cNvPr id="3" name="Content Placeholder 2"/>
          <p:cNvSpPr>
            <a:spLocks noGrp="1"/>
          </p:cNvSpPr>
          <p:nvPr>
            <p:ph idx="1"/>
          </p:nvPr>
        </p:nvSpPr>
        <p:spPr/>
        <p:txBody>
          <a:bodyPr/>
          <a:lstStyle/>
          <a:p>
            <a:pPr marL="0" indent="0">
              <a:buNone/>
            </a:pPr>
            <a:r>
              <a:rPr lang="en-US" dirty="0" smtClean="0"/>
              <a:t>Mammogram Test:</a:t>
            </a:r>
          </a:p>
          <a:p>
            <a:r>
              <a:rPr lang="en-US" dirty="0" smtClean="0"/>
              <a:t>0.4% of men at age 40 have lung cancer</a:t>
            </a:r>
          </a:p>
          <a:p>
            <a:r>
              <a:rPr lang="en-US" dirty="0" smtClean="0"/>
              <a:t>80% men with lung cancer smoke</a:t>
            </a:r>
          </a:p>
          <a:p>
            <a:r>
              <a:rPr lang="en-US" dirty="0" smtClean="0"/>
              <a:t>10</a:t>
            </a:r>
            <a:r>
              <a:rPr lang="en-US" dirty="0"/>
              <a:t>% </a:t>
            </a:r>
            <a:r>
              <a:rPr lang="en-US" dirty="0" smtClean="0"/>
              <a:t>men without lung </a:t>
            </a:r>
            <a:r>
              <a:rPr lang="en-US" dirty="0"/>
              <a:t>cancer </a:t>
            </a:r>
            <a:r>
              <a:rPr lang="en-US" dirty="0" smtClean="0"/>
              <a:t>smoke</a:t>
            </a:r>
          </a:p>
          <a:p>
            <a:endParaRPr lang="en-US" dirty="0"/>
          </a:p>
          <a:p>
            <a:pPr marL="0" indent="0">
              <a:buNone/>
            </a:pPr>
            <a:r>
              <a:rPr lang="en-US" dirty="0" smtClean="0"/>
              <a:t>A 40 year old men who smoke, what is the probability this men have lung cancer?</a:t>
            </a:r>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val="6024315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random forest</a:t>
            </a:r>
            <a:endParaRPr lang="en-US" dirty="0"/>
          </a:p>
        </p:txBody>
      </p:sp>
      <p:pic>
        <p:nvPicPr>
          <p:cNvPr id="2050" name="Picture 2" descr="http://cdn2.hubspot.net/hubfs/2575516/Imported_Blog_Media/tree.jpg?t=151562118670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791658" y="1371600"/>
            <a:ext cx="6608684" cy="480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5534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K nearest </a:t>
            </a:r>
            <a:r>
              <a:rPr lang="en-US" dirty="0" err="1" smtClean="0"/>
              <a:t>neighbour</a:t>
            </a:r>
            <a:endParaRPr lang="en-US" dirty="0"/>
          </a:p>
        </p:txBody>
      </p:sp>
      <p:pic>
        <p:nvPicPr>
          <p:cNvPr id="4" name="Content Placeholder 3"/>
          <p:cNvPicPr>
            <a:picLocks noGrp="1" noChangeAspect="1"/>
          </p:cNvPicPr>
          <p:nvPr>
            <p:ph idx="1"/>
          </p:nvPr>
        </p:nvPicPr>
        <p:blipFill>
          <a:blip r:embed="rId2"/>
          <a:stretch>
            <a:fillRect/>
          </a:stretch>
        </p:blipFill>
        <p:spPr>
          <a:xfrm>
            <a:off x="1913199" y="1491418"/>
            <a:ext cx="6385451" cy="4805363"/>
          </a:xfrm>
          <a:prstGeom prst="rect">
            <a:avLst/>
          </a:prstGeom>
        </p:spPr>
      </p:pic>
    </p:spTree>
    <p:extLst>
      <p:ext uri="{BB962C8B-B14F-4D97-AF65-F5344CB8AC3E}">
        <p14:creationId xmlns:p14="http://schemas.microsoft.com/office/powerpoint/2010/main" val="9914781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776" y="1030393"/>
            <a:ext cx="8280000" cy="5077037"/>
          </a:xfrm>
          <a:prstGeom prst="rect">
            <a:avLst/>
          </a:prstGeom>
        </p:spPr>
      </p:pic>
      <p:sp>
        <p:nvSpPr>
          <p:cNvPr id="2" name="Title 1"/>
          <p:cNvSpPr>
            <a:spLocks noGrp="1"/>
          </p:cNvSpPr>
          <p:nvPr>
            <p:ph type="title"/>
          </p:nvPr>
        </p:nvSpPr>
        <p:spPr>
          <a:xfrm>
            <a:off x="1981200" y="42292"/>
            <a:ext cx="8229600" cy="1143000"/>
          </a:xfrm>
        </p:spPr>
        <p:txBody>
          <a:bodyPr>
            <a:normAutofit/>
          </a:bodyPr>
          <a:lstStyle/>
          <a:p>
            <a:r>
              <a:rPr lang="en-US" sz="3400" dirty="0"/>
              <a:t>Generative </a:t>
            </a:r>
            <a:r>
              <a:rPr lang="en-US" sz="3400" dirty="0" err="1"/>
              <a:t>vs</a:t>
            </a:r>
            <a:r>
              <a:rPr lang="en-US" sz="3400" dirty="0"/>
              <a:t> Discriminative </a:t>
            </a:r>
            <a:r>
              <a:rPr lang="en-US" sz="3400" dirty="0"/>
              <a:t>Models (1)</a:t>
            </a:r>
            <a:endParaRPr lang="en-US" sz="3400" dirty="0"/>
          </a:p>
        </p:txBody>
      </p:sp>
    </p:spTree>
    <p:extLst>
      <p:ext uri="{BB962C8B-B14F-4D97-AF65-F5344CB8AC3E}">
        <p14:creationId xmlns:p14="http://schemas.microsoft.com/office/powerpoint/2010/main" val="14443775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046" y="1185293"/>
            <a:ext cx="8280000" cy="5431404"/>
          </a:xfrm>
          <a:prstGeom prst="rect">
            <a:avLst/>
          </a:prstGeom>
        </p:spPr>
      </p:pic>
      <p:sp>
        <p:nvSpPr>
          <p:cNvPr id="2" name="Title 1"/>
          <p:cNvSpPr>
            <a:spLocks noGrp="1"/>
          </p:cNvSpPr>
          <p:nvPr>
            <p:ph type="title"/>
          </p:nvPr>
        </p:nvSpPr>
        <p:spPr>
          <a:xfrm>
            <a:off x="1981200" y="42292"/>
            <a:ext cx="8229600" cy="1143000"/>
          </a:xfrm>
        </p:spPr>
        <p:txBody>
          <a:bodyPr>
            <a:normAutofit/>
          </a:bodyPr>
          <a:lstStyle/>
          <a:p>
            <a:r>
              <a:rPr lang="en-US" sz="3400" dirty="0"/>
              <a:t>Generative </a:t>
            </a:r>
            <a:r>
              <a:rPr lang="en-US" sz="3400" dirty="0" err="1"/>
              <a:t>vs</a:t>
            </a:r>
            <a:r>
              <a:rPr lang="en-US" sz="3400" dirty="0"/>
              <a:t> Discriminative </a:t>
            </a:r>
            <a:r>
              <a:rPr lang="en-US" sz="3400" dirty="0"/>
              <a:t>Models (2)</a:t>
            </a:r>
            <a:endParaRPr lang="en-US" sz="3400" dirty="0"/>
          </a:p>
        </p:txBody>
      </p:sp>
    </p:spTree>
    <p:extLst>
      <p:ext uri="{BB962C8B-B14F-4D97-AF65-F5344CB8AC3E}">
        <p14:creationId xmlns:p14="http://schemas.microsoft.com/office/powerpoint/2010/main" val="2130973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704" y="4522637"/>
            <a:ext cx="2522250" cy="684000"/>
          </a:xfrm>
          <a:prstGeom prst="rect">
            <a:avLst/>
          </a:prstGeom>
        </p:spPr>
      </p:pic>
      <p:sp>
        <p:nvSpPr>
          <p:cNvPr id="2" name="Title 1"/>
          <p:cNvSpPr>
            <a:spLocks noGrp="1"/>
          </p:cNvSpPr>
          <p:nvPr>
            <p:ph type="title"/>
          </p:nvPr>
        </p:nvSpPr>
        <p:spPr/>
        <p:txBody>
          <a:bodyPr>
            <a:normAutofit/>
          </a:bodyPr>
          <a:lstStyle/>
          <a:p>
            <a:r>
              <a:rPr lang="en-GB" sz="3400" dirty="0"/>
              <a:t>Deriving Bayes’ </a:t>
            </a:r>
            <a:r>
              <a:rPr lang="en-GB" sz="3400" dirty="0" smtClean="0"/>
              <a:t>Rule</a:t>
            </a:r>
            <a:endParaRPr lang="en-US" sz="3400" dirty="0"/>
          </a:p>
        </p:txBody>
      </p:sp>
      <p:sp>
        <p:nvSpPr>
          <p:cNvPr id="13" name="TextBox 12"/>
          <p:cNvSpPr txBox="1"/>
          <p:nvPr/>
        </p:nvSpPr>
        <p:spPr>
          <a:xfrm>
            <a:off x="8318830" y="6405861"/>
            <a:ext cx="2349171" cy="369332"/>
          </a:xfrm>
          <a:prstGeom prst="rect">
            <a:avLst/>
          </a:prstGeom>
          <a:noFill/>
        </p:spPr>
        <p:txBody>
          <a:bodyPr wrap="none" rtlCol="0">
            <a:spAutoFit/>
          </a:bodyPr>
          <a:lstStyle/>
          <a:p>
            <a:r>
              <a:rPr lang="en-US" dirty="0"/>
              <a:t>Adapted from S. Prince</a:t>
            </a:r>
            <a:endParaRPr lang="en-US" dirty="0"/>
          </a:p>
        </p:txBody>
      </p:sp>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362" y="1679178"/>
            <a:ext cx="3030801" cy="892567"/>
          </a:xfrm>
          <a:prstGeom prst="rect">
            <a:avLst/>
          </a:prstGeom>
        </p:spPr>
      </p:pic>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708" y="3212005"/>
            <a:ext cx="3241374" cy="325899"/>
          </a:xfrm>
          <a:prstGeom prst="rect">
            <a:avLst/>
          </a:prstGeom>
        </p:spPr>
      </p:pic>
      <p:sp>
        <p:nvSpPr>
          <p:cNvPr id="16" name="Curved Left Arrow 15"/>
          <p:cNvSpPr/>
          <p:nvPr/>
        </p:nvSpPr>
        <p:spPr>
          <a:xfrm>
            <a:off x="7060246" y="5514297"/>
            <a:ext cx="254000" cy="844552"/>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Curved Left Arrow 17"/>
          <p:cNvSpPr/>
          <p:nvPr/>
        </p:nvSpPr>
        <p:spPr>
          <a:xfrm>
            <a:off x="7621313" y="2108021"/>
            <a:ext cx="254000" cy="12008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7984650" y="2391048"/>
            <a:ext cx="1690399" cy="461665"/>
          </a:xfrm>
          <a:prstGeom prst="rect">
            <a:avLst/>
          </a:prstGeom>
          <a:noFill/>
        </p:spPr>
        <p:txBody>
          <a:bodyPr wrap="none" rtlCol="0">
            <a:spAutoFit/>
          </a:bodyPr>
          <a:lstStyle/>
          <a:p>
            <a:r>
              <a:rPr lang="en-US" sz="2400" dirty="0"/>
              <a:t>Equate RHS </a:t>
            </a:r>
            <a:endParaRPr lang="en-US" sz="2400" dirty="0"/>
          </a:p>
        </p:txBody>
      </p:sp>
      <p:sp>
        <p:nvSpPr>
          <p:cNvPr id="20" name="Curved Left Arrow 19"/>
          <p:cNvSpPr/>
          <p:nvPr/>
        </p:nvSpPr>
        <p:spPr>
          <a:xfrm>
            <a:off x="6683590" y="4522637"/>
            <a:ext cx="254000" cy="79375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1952597" y="1285861"/>
            <a:ext cx="1824989" cy="461665"/>
          </a:xfrm>
          <a:prstGeom prst="rect">
            <a:avLst/>
          </a:prstGeom>
          <a:noFill/>
        </p:spPr>
        <p:txBody>
          <a:bodyPr wrap="none" rtlCol="0">
            <a:spAutoFit/>
          </a:bodyPr>
          <a:lstStyle/>
          <a:p>
            <a:r>
              <a:rPr lang="en-GB" sz="2400" dirty="0"/>
              <a:t>From before:</a:t>
            </a:r>
            <a:endParaRPr lang="en-US" sz="2400" dirty="0"/>
          </a:p>
        </p:txBody>
      </p:sp>
      <p:sp>
        <p:nvSpPr>
          <p:cNvPr id="21" name="TextBox 20"/>
          <p:cNvSpPr txBox="1"/>
          <p:nvPr/>
        </p:nvSpPr>
        <p:spPr>
          <a:xfrm>
            <a:off x="2024035" y="2571745"/>
            <a:ext cx="1610537" cy="461665"/>
          </a:xfrm>
          <a:prstGeom prst="rect">
            <a:avLst/>
          </a:prstGeom>
          <a:noFill/>
        </p:spPr>
        <p:txBody>
          <a:bodyPr wrap="none" rtlCol="0">
            <a:spAutoFit/>
          </a:bodyPr>
          <a:lstStyle/>
          <a:p>
            <a:r>
              <a:rPr lang="en-GB" sz="2400" dirty="0"/>
              <a:t>Combining:</a:t>
            </a:r>
            <a:endParaRPr lang="en-US" sz="2400" dirty="0"/>
          </a:p>
        </p:txBody>
      </p:sp>
      <p:sp>
        <p:nvSpPr>
          <p:cNvPr id="22" name="TextBox 21"/>
          <p:cNvSpPr txBox="1"/>
          <p:nvPr/>
        </p:nvSpPr>
        <p:spPr>
          <a:xfrm>
            <a:off x="2024034" y="3719343"/>
            <a:ext cx="1874732" cy="461665"/>
          </a:xfrm>
          <a:prstGeom prst="rect">
            <a:avLst/>
          </a:prstGeom>
          <a:noFill/>
        </p:spPr>
        <p:txBody>
          <a:bodyPr wrap="none" rtlCol="0">
            <a:spAutoFit/>
          </a:bodyPr>
          <a:lstStyle/>
          <a:p>
            <a:r>
              <a:rPr lang="en-GB" sz="2400" dirty="0"/>
              <a:t>Re-arranging:</a:t>
            </a:r>
            <a:endParaRPr lang="en-US" sz="2400" dirty="0"/>
          </a:p>
        </p:txBody>
      </p:sp>
      <p:pic>
        <p:nvPicPr>
          <p:cNvPr id="23" name="Picture 2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7744" y="5727611"/>
            <a:ext cx="2688324" cy="324000"/>
          </a:xfrm>
          <a:prstGeom prst="rect">
            <a:avLst/>
          </a:prstGeom>
        </p:spPr>
      </p:pic>
      <p:pic>
        <p:nvPicPr>
          <p:cNvPr id="25" name="Picture 2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4571" y="4118766"/>
            <a:ext cx="3287336" cy="2520000"/>
          </a:xfrm>
          <a:prstGeom prst="rect">
            <a:avLst/>
          </a:prstGeom>
        </p:spPr>
      </p:pic>
    </p:spTree>
    <p:extLst>
      <p:ext uri="{BB962C8B-B14F-4D97-AF65-F5344CB8AC3E}">
        <p14:creationId xmlns:p14="http://schemas.microsoft.com/office/powerpoint/2010/main" val="7475767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Convolutional neural network</a:t>
            </a:r>
            <a:endParaRPr lang="en-US" dirty="0"/>
          </a:p>
        </p:txBody>
      </p:sp>
      <p:pic>
        <p:nvPicPr>
          <p:cNvPr id="6" name="Content Placeholder 5"/>
          <p:cNvPicPr>
            <a:picLocks noGrp="1" noChangeAspect="1"/>
          </p:cNvPicPr>
          <p:nvPr>
            <p:ph idx="1"/>
          </p:nvPr>
        </p:nvPicPr>
        <p:blipFill>
          <a:blip r:embed="rId2"/>
          <a:stretch>
            <a:fillRect/>
          </a:stretch>
        </p:blipFill>
        <p:spPr>
          <a:xfrm>
            <a:off x="2205639" y="1383323"/>
            <a:ext cx="6983551" cy="4805363"/>
          </a:xfrm>
          <a:prstGeom prst="rect">
            <a:avLst/>
          </a:prstGeom>
        </p:spPr>
      </p:pic>
    </p:spTree>
    <p:extLst>
      <p:ext uri="{BB962C8B-B14F-4D97-AF65-F5344CB8AC3E}">
        <p14:creationId xmlns:p14="http://schemas.microsoft.com/office/powerpoint/2010/main" val="18796827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multi-layer</a:t>
            </a:r>
            <a:endParaRPr lang="en-US" dirty="0"/>
          </a:p>
        </p:txBody>
      </p:sp>
      <p:pic>
        <p:nvPicPr>
          <p:cNvPr id="4" name="Content Placeholder 3"/>
          <p:cNvPicPr>
            <a:picLocks noGrp="1" noChangeAspect="1"/>
          </p:cNvPicPr>
          <p:nvPr>
            <p:ph idx="1"/>
          </p:nvPr>
        </p:nvPicPr>
        <p:blipFill>
          <a:blip r:embed="rId2"/>
          <a:stretch>
            <a:fillRect/>
          </a:stretch>
        </p:blipFill>
        <p:spPr>
          <a:xfrm>
            <a:off x="3092648" y="1371600"/>
            <a:ext cx="6006703" cy="4805363"/>
          </a:xfrm>
          <a:prstGeom prst="rect">
            <a:avLst/>
          </a:prstGeom>
        </p:spPr>
      </p:pic>
    </p:spTree>
    <p:extLst>
      <p:ext uri="{BB962C8B-B14F-4D97-AF65-F5344CB8AC3E}">
        <p14:creationId xmlns:p14="http://schemas.microsoft.com/office/powerpoint/2010/main" val="3475533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Types of machine learning</a:t>
            </a:r>
            <a:endParaRPr lang="en-US" dirty="0"/>
          </a:p>
        </p:txBody>
      </p:sp>
      <p:pic>
        <p:nvPicPr>
          <p:cNvPr id="4" name="Content Placeholder 3"/>
          <p:cNvPicPr>
            <a:picLocks noGrp="1" noChangeAspect="1"/>
          </p:cNvPicPr>
          <p:nvPr>
            <p:ph idx="1"/>
          </p:nvPr>
        </p:nvPicPr>
        <p:blipFill>
          <a:blip r:embed="rId2"/>
          <a:stretch>
            <a:fillRect/>
          </a:stretch>
        </p:blipFill>
        <p:spPr>
          <a:xfrm>
            <a:off x="3031184" y="1273854"/>
            <a:ext cx="4529958" cy="5206922"/>
          </a:xfrm>
          <a:prstGeom prst="rect">
            <a:avLst/>
          </a:prstGeom>
        </p:spPr>
      </p:pic>
    </p:spTree>
    <p:extLst>
      <p:ext uri="{BB962C8B-B14F-4D97-AF65-F5344CB8AC3E}">
        <p14:creationId xmlns:p14="http://schemas.microsoft.com/office/powerpoint/2010/main" val="23610939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Discrimitive</a:t>
            </a:r>
            <a:r>
              <a:rPr lang="en-US" dirty="0" smtClean="0"/>
              <a:t> vs Generative model</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48899" y="1724928"/>
            <a:ext cx="6599610" cy="4098705"/>
          </a:xfrm>
          <a:prstGeom prst="rect">
            <a:avLst/>
          </a:prstGeom>
        </p:spPr>
      </p:pic>
    </p:spTree>
    <p:extLst>
      <p:ext uri="{BB962C8B-B14F-4D97-AF65-F5344CB8AC3E}">
        <p14:creationId xmlns:p14="http://schemas.microsoft.com/office/powerpoint/2010/main" val="26641874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Naïve Bayes</a:t>
            </a:r>
            <a:endParaRPr lang="en-US" dirty="0"/>
          </a:p>
        </p:txBody>
      </p:sp>
      <p:sp>
        <p:nvSpPr>
          <p:cNvPr id="3" name="Content Placeholder 2"/>
          <p:cNvSpPr>
            <a:spLocks noGrp="1"/>
          </p:cNvSpPr>
          <p:nvPr>
            <p:ph idx="1"/>
          </p:nvPr>
        </p:nvSpPr>
        <p:spPr/>
        <p:txBody>
          <a:bodyPr/>
          <a:lstStyle/>
          <a:p>
            <a:pPr marL="0" indent="0">
              <a:buNone/>
            </a:pPr>
            <a:r>
              <a:rPr lang="en-US" dirty="0" smtClean="0"/>
              <a:t>Mammogram Test:</a:t>
            </a:r>
          </a:p>
          <a:p>
            <a:r>
              <a:rPr lang="en-US" dirty="0" smtClean="0"/>
              <a:t>0.4% of women at age 40 have breast cancer</a:t>
            </a:r>
          </a:p>
          <a:p>
            <a:r>
              <a:rPr lang="en-US" dirty="0" smtClean="0"/>
              <a:t>80% women with breast cancer will get positive </a:t>
            </a:r>
            <a:r>
              <a:rPr lang="en-US" dirty="0" err="1" smtClean="0"/>
              <a:t>mammographies</a:t>
            </a:r>
            <a:endParaRPr lang="en-US" dirty="0" smtClean="0"/>
          </a:p>
          <a:p>
            <a:r>
              <a:rPr lang="en-US" dirty="0" smtClean="0"/>
              <a:t>10</a:t>
            </a:r>
            <a:r>
              <a:rPr lang="en-US" dirty="0"/>
              <a:t>% women </a:t>
            </a:r>
            <a:r>
              <a:rPr lang="en-US" dirty="0" smtClean="0"/>
              <a:t>without breast </a:t>
            </a:r>
            <a:r>
              <a:rPr lang="en-US" dirty="0"/>
              <a:t>cancer will </a:t>
            </a:r>
            <a:r>
              <a:rPr lang="en-US" dirty="0" smtClean="0"/>
              <a:t>also get </a:t>
            </a:r>
            <a:r>
              <a:rPr lang="en-US" dirty="0"/>
              <a:t>positive </a:t>
            </a:r>
            <a:r>
              <a:rPr lang="en-US" dirty="0" err="1" smtClean="0"/>
              <a:t>mammographies</a:t>
            </a:r>
            <a:endParaRPr lang="en-US" dirty="0" smtClean="0"/>
          </a:p>
          <a:p>
            <a:endParaRPr lang="en-US" dirty="0"/>
          </a:p>
          <a:p>
            <a:pPr marL="0" indent="0">
              <a:buNone/>
            </a:pPr>
            <a:r>
              <a:rPr lang="en-US" dirty="0" smtClean="0"/>
              <a:t>A 40 year old women get positive results from mammogram test, what is the probability this women have breast cancer?</a:t>
            </a:r>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val="33853292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413" y="1451778"/>
            <a:ext cx="8280000" cy="4372253"/>
          </a:xfrm>
          <a:prstGeom prst="rect">
            <a:avLst/>
          </a:prstGeom>
        </p:spPr>
      </p:pic>
      <p:sp>
        <p:nvSpPr>
          <p:cNvPr id="2" name="Title 1"/>
          <p:cNvSpPr>
            <a:spLocks noGrp="1"/>
          </p:cNvSpPr>
          <p:nvPr>
            <p:ph type="title"/>
          </p:nvPr>
        </p:nvSpPr>
        <p:spPr>
          <a:xfrm>
            <a:off x="738877" y="178643"/>
            <a:ext cx="9905999" cy="1143000"/>
          </a:xfrm>
        </p:spPr>
        <p:txBody>
          <a:bodyPr>
            <a:normAutofit/>
          </a:bodyPr>
          <a:lstStyle/>
          <a:p>
            <a:r>
              <a:rPr lang="en-US" sz="3400" dirty="0"/>
              <a:t>Breast Cancer Example</a:t>
            </a:r>
            <a:endParaRPr lang="en-US" sz="3400" dirty="0"/>
          </a:p>
        </p:txBody>
      </p:sp>
    </p:spTree>
    <p:extLst>
      <p:ext uri="{BB962C8B-B14F-4D97-AF65-F5344CB8AC3E}">
        <p14:creationId xmlns:p14="http://schemas.microsoft.com/office/powerpoint/2010/main" val="2401232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boosting</a:t>
            </a:r>
            <a:endParaRPr lang="en-US" dirty="0"/>
          </a:p>
        </p:txBody>
      </p:sp>
      <p:pic>
        <p:nvPicPr>
          <p:cNvPr id="9" name="Content Placeholder 8"/>
          <p:cNvPicPr>
            <a:picLocks noGrp="1" noChangeAspect="1"/>
          </p:cNvPicPr>
          <p:nvPr>
            <p:ph idx="1"/>
          </p:nvPr>
        </p:nvPicPr>
        <p:blipFill>
          <a:blip r:embed="rId2"/>
          <a:stretch>
            <a:fillRect/>
          </a:stretch>
        </p:blipFill>
        <p:spPr>
          <a:xfrm>
            <a:off x="3102034" y="1371600"/>
            <a:ext cx="5987932" cy="4805363"/>
          </a:xfrm>
          <a:prstGeom prst="rect">
            <a:avLst/>
          </a:prstGeom>
        </p:spPr>
      </p:pic>
    </p:spTree>
    <p:extLst>
      <p:ext uri="{BB962C8B-B14F-4D97-AF65-F5344CB8AC3E}">
        <p14:creationId xmlns:p14="http://schemas.microsoft.com/office/powerpoint/2010/main" val="1214519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boosting</a:t>
            </a:r>
            <a:endParaRPr lang="en-US" dirty="0"/>
          </a:p>
        </p:txBody>
      </p:sp>
      <p:pic>
        <p:nvPicPr>
          <p:cNvPr id="8" name="Content Placeholder 7"/>
          <p:cNvPicPr>
            <a:picLocks noGrp="1" noChangeAspect="1"/>
          </p:cNvPicPr>
          <p:nvPr>
            <p:ph idx="1"/>
          </p:nvPr>
        </p:nvPicPr>
        <p:blipFill>
          <a:blip r:embed="rId2"/>
          <a:stretch>
            <a:fillRect/>
          </a:stretch>
        </p:blipFill>
        <p:spPr>
          <a:xfrm>
            <a:off x="3090602" y="1371600"/>
            <a:ext cx="6010795" cy="4805363"/>
          </a:xfrm>
          <a:prstGeom prst="rect">
            <a:avLst/>
          </a:prstGeom>
        </p:spPr>
      </p:pic>
    </p:spTree>
    <p:extLst>
      <p:ext uri="{BB962C8B-B14F-4D97-AF65-F5344CB8AC3E}">
        <p14:creationId xmlns:p14="http://schemas.microsoft.com/office/powerpoint/2010/main" val="8921965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780</Words>
  <Application>Microsoft Office PowerPoint</Application>
  <PresentationFormat>Widescreen</PresentationFormat>
  <Paragraphs>142</Paragraphs>
  <Slides>37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宋体</vt:lpstr>
      <vt:lpstr>Arial</vt:lpstr>
      <vt:lpstr>Calibri</vt:lpstr>
      <vt:lpstr>Calibri Light</vt:lpstr>
      <vt:lpstr>Cambria Math</vt:lpstr>
      <vt:lpstr>Office Theme</vt:lpstr>
      <vt:lpstr>Machine learning workshop</vt:lpstr>
      <vt:lpstr>What machine learning can do</vt:lpstr>
      <vt:lpstr>Why machine learning</vt:lpstr>
      <vt:lpstr>Types of machine learning</vt:lpstr>
      <vt:lpstr>Discrimitive vs Generative model</vt:lpstr>
      <vt:lpstr>Supervised learning: Naïve Bayes</vt:lpstr>
      <vt:lpstr>Breast Cancer Example</vt:lpstr>
      <vt:lpstr>Supervised learning: boosting</vt:lpstr>
      <vt:lpstr>Supervised learning: boosting</vt:lpstr>
      <vt:lpstr>Supervised learning: boosting</vt:lpstr>
      <vt:lpstr>Supervised learning: boosting</vt:lpstr>
      <vt:lpstr>Supervised learning: boosting</vt:lpstr>
      <vt:lpstr>Supervised learning: boosting</vt:lpstr>
      <vt:lpstr>Supervised learning: Support vector machine</vt:lpstr>
      <vt:lpstr>Supervised learning: Support vector machine</vt:lpstr>
      <vt:lpstr>Supervised learning: neural network(Deep learning)</vt:lpstr>
      <vt:lpstr>Neural network from solar perspective</vt:lpstr>
      <vt:lpstr>Nerual network from solar perspective</vt:lpstr>
      <vt:lpstr>Supervised learning: neural network</vt:lpstr>
      <vt:lpstr>Why do we need the activation function f</vt:lpstr>
      <vt:lpstr>Neural network structure</vt:lpstr>
      <vt:lpstr>Unsupervised learning(Feature extraction): Principle Component Analysis</vt:lpstr>
      <vt:lpstr>Unsupervised learning(Feature extraction): Auto-encoder</vt:lpstr>
      <vt:lpstr>Hands on session: MNIST dataset</vt:lpstr>
      <vt:lpstr>Installation guide</vt:lpstr>
      <vt:lpstr>Hands on session: results</vt:lpstr>
      <vt:lpstr>Feature reduction</vt:lpstr>
      <vt:lpstr>Is it so simple ?</vt:lpstr>
      <vt:lpstr>Back up slides</vt:lpstr>
      <vt:lpstr>Supervised learning: Naïve Bayes failure</vt:lpstr>
      <vt:lpstr>Supervised learning: random forest</vt:lpstr>
      <vt:lpstr>Supervised learning: K nearest neighbour</vt:lpstr>
      <vt:lpstr>Generative vs Discriminative Models (1)</vt:lpstr>
      <vt:lpstr>Generative vs Discriminative Models (2)</vt:lpstr>
      <vt:lpstr>Deriving Bayes’ Rule</vt:lpstr>
      <vt:lpstr>Convolutional neural network</vt:lpstr>
      <vt:lpstr>Why multi-layer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dc:creator>
  <cp:lastModifiedBy>Danny</cp:lastModifiedBy>
  <cp:revision>33</cp:revision>
  <dcterms:created xsi:type="dcterms:W3CDTF">2018-02-04T16:37:01Z</dcterms:created>
  <dcterms:modified xsi:type="dcterms:W3CDTF">2018-02-06T16:15:07Z</dcterms:modified>
</cp:coreProperties>
</file>